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333" r:id="rId6"/>
    <p:sldId id="373" r:id="rId7"/>
    <p:sldId id="363" r:id="rId8"/>
    <p:sldId id="357" r:id="rId9"/>
    <p:sldId id="372" r:id="rId10"/>
    <p:sldId id="362" r:id="rId11"/>
    <p:sldId id="346" r:id="rId12"/>
    <p:sldId id="347" r:id="rId13"/>
    <p:sldId id="359" r:id="rId14"/>
    <p:sldId id="361" r:id="rId15"/>
    <p:sldId id="365" r:id="rId16"/>
    <p:sldId id="339" r:id="rId17"/>
    <p:sldId id="364" r:id="rId18"/>
    <p:sldId id="366" r:id="rId19"/>
    <p:sldId id="367" r:id="rId20"/>
    <p:sldId id="337" r:id="rId21"/>
    <p:sldId id="368" r:id="rId22"/>
    <p:sldId id="371" r:id="rId23"/>
    <p:sldId id="335" r:id="rId24"/>
    <p:sldId id="370" r:id="rId25"/>
    <p:sldId id="369"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135F"/>
    <a:srgbClr val="000644"/>
    <a:srgbClr val="000000"/>
    <a:srgbClr val="969696"/>
    <a:srgbClr val="C12737"/>
    <a:srgbClr val="D53E2D"/>
    <a:srgbClr val="AC351E"/>
    <a:srgbClr val="009900"/>
    <a:srgbClr val="6B75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60" autoAdjust="0"/>
  </p:normalViewPr>
  <p:slideViewPr>
    <p:cSldViewPr snapToGrid="0">
      <p:cViewPr varScale="1">
        <p:scale>
          <a:sx n="78" d="100"/>
          <a:sy n="78" d="100"/>
        </p:scale>
        <p:origin x="1836"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24/06/2022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l.wikipedia.org/wiki/Kleipu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l.wikipedia.org/wiki/Broekb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a:t>
            </a:fld>
            <a:endParaRPr lang="en-GB"/>
          </a:p>
        </p:txBody>
      </p:sp>
    </p:spTree>
    <p:extLst>
      <p:ext uri="{BB962C8B-B14F-4D97-AF65-F5344CB8AC3E}">
        <p14:creationId xmlns:p14="http://schemas.microsoft.com/office/powerpoint/2010/main" val="31286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Veenmossen heeft tijdens zijn opname van voedingsstoffen ionen vrij waar verzuring van vrij komt. </a:t>
            </a:r>
            <a:endParaRPr lang="en-US"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15</a:t>
            </a:fld>
            <a:endParaRPr lang="en-GB"/>
          </a:p>
        </p:txBody>
      </p:sp>
    </p:spTree>
    <p:extLst>
      <p:ext uri="{BB962C8B-B14F-4D97-AF65-F5344CB8AC3E}">
        <p14:creationId xmlns:p14="http://schemas.microsoft.com/office/powerpoint/2010/main" val="1287296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Groot blaasjeskruid, </a:t>
            </a:r>
            <a:r>
              <a:rPr lang="nl-NL" dirty="0" err="1"/>
              <a:t>krabbescheer</a:t>
            </a:r>
            <a:r>
              <a:rPr lang="nl-NL" dirty="0"/>
              <a:t> en kikkerbeet hebben allen een mindere mate aan voedselrijkdom nodig. Ook hebben ze helder water nodig. Wanneer dit verdwijnt, kunnen andere soorten deze belangrijke soorten </a:t>
            </a:r>
            <a:r>
              <a:rPr lang="nl-NL" dirty="0" err="1"/>
              <a:t>wegconcureren</a:t>
            </a:r>
            <a:endParaRPr lang="en-US"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spTree>
    <p:extLst>
      <p:ext uri="{BB962C8B-B14F-4D97-AF65-F5344CB8AC3E}">
        <p14:creationId xmlns:p14="http://schemas.microsoft.com/office/powerpoint/2010/main" val="4278411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202124"/>
                </a:solidFill>
                <a:effectLst/>
                <a:latin typeface="arial" panose="020B0604020202020204" pitchFamily="34" charset="0"/>
              </a:rPr>
              <a:t>Verkaveling</a:t>
            </a:r>
            <a:r>
              <a:rPr lang="nl-NL" b="0" i="0" dirty="0">
                <a:solidFill>
                  <a:srgbClr val="202124"/>
                </a:solidFill>
                <a:effectLst/>
                <a:latin typeface="arial" panose="020B0604020202020204" pitchFamily="34" charset="0"/>
              </a:rPr>
              <a:t> is de manier waarop land in stukken, kavels geheten, is verdeeld. De term wordt gebruikt in de historische geografie, de agrarische geschiedenis en de stedenbouwkunde ter aanduiding van een bepaald type </a:t>
            </a:r>
            <a:r>
              <a:rPr lang="nl-NL" b="0" i="0" dirty="0" err="1">
                <a:solidFill>
                  <a:srgbClr val="202124"/>
                </a:solidFill>
                <a:effectLst/>
                <a:latin typeface="arial" panose="020B0604020202020204" pitchFamily="34" charset="0"/>
              </a:rPr>
              <a:t>perceelsvorm</a:t>
            </a:r>
            <a:endParaRPr lang="nl-NL" b="0" i="0" dirty="0">
              <a:solidFill>
                <a:srgbClr val="202124"/>
              </a:solidFill>
              <a:effectLst/>
              <a:latin typeface="arial" panose="020B0604020202020204" pitchFamily="34" charset="0"/>
            </a:endParaRPr>
          </a:p>
          <a:p>
            <a:r>
              <a:rPr lang="nl-NL" b="0" i="0" dirty="0">
                <a:solidFill>
                  <a:srgbClr val="1A1A1A"/>
                </a:solidFill>
                <a:effectLst/>
                <a:latin typeface="abobe-caslon-pro"/>
              </a:rPr>
              <a:t>Veenlandschap wanneer geoxideerd is voedselrijk met veel humus. Dit is gunstig als landbouwgrond. Het moet wel behandeld worden zodat de grond bruikbaar wordt, zoals het ophopen van deze grond. </a:t>
            </a:r>
          </a:p>
          <a:p>
            <a:r>
              <a:rPr lang="nl-NL" b="0" i="0" dirty="0">
                <a:solidFill>
                  <a:srgbClr val="1A1A1A"/>
                </a:solidFill>
                <a:effectLst/>
                <a:latin typeface="abobe-caslon-pro"/>
              </a:rPr>
              <a:t>Dit gebied raakt in rap tempo verarmd waardoor de biodiversiteit achteruit holt, voedselbronnen uitgeput raken en plant- en diersoorten met uitsterven worden bedreigd.’</a:t>
            </a:r>
            <a:endParaRPr lang="en-US"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19</a:t>
            </a:fld>
            <a:endParaRPr lang="en-GB"/>
          </a:p>
        </p:txBody>
      </p:sp>
    </p:spTree>
    <p:extLst>
      <p:ext uri="{BB962C8B-B14F-4D97-AF65-F5344CB8AC3E}">
        <p14:creationId xmlns:p14="http://schemas.microsoft.com/office/powerpoint/2010/main" val="87702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Maaien </a:t>
            </a:r>
            <a:r>
              <a:rPr lang="nl-NL" dirty="0">
                <a:sym typeface="Wingdings" panose="05000000000000000000" pitchFamily="2" charset="2"/>
              </a:rPr>
              <a:t> geen </a:t>
            </a:r>
            <a:r>
              <a:rPr lang="nl-NL" dirty="0" err="1">
                <a:sym typeface="Wingdings" panose="05000000000000000000" pitchFamily="2" charset="2"/>
              </a:rPr>
              <a:t>sucessie</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20</a:t>
            </a:fld>
            <a:endParaRPr lang="en-GB"/>
          </a:p>
        </p:txBody>
      </p:sp>
    </p:spTree>
    <p:extLst>
      <p:ext uri="{BB962C8B-B14F-4D97-AF65-F5344CB8AC3E}">
        <p14:creationId xmlns:p14="http://schemas.microsoft.com/office/powerpoint/2010/main" val="65270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 Na de ijstijd is ze zeespiegel </a:t>
            </a:r>
            <a:r>
              <a:rPr lang="nl-NL" dirty="0" err="1"/>
              <a:t>gestijgt</a:t>
            </a:r>
            <a:r>
              <a:rPr lang="nl-NL" dirty="0"/>
              <a:t>. Er is meer zandafzetting waardoor het water achter het zand los komt te liggen. Doordat het water geïsoleerd is zorgt het regenwater ervoor dat het brak/zoet wordt. </a:t>
            </a:r>
          </a:p>
          <a:p>
            <a:r>
              <a:rPr lang="nl-NL" dirty="0"/>
              <a:t>Oosten= Er is een beperkte waterafvoer, hierdoor kan er regenwater ophopen.</a:t>
            </a:r>
          </a:p>
          <a:p>
            <a:endParaRPr lang="nl-NL" dirty="0"/>
          </a:p>
          <a:p>
            <a:r>
              <a:rPr lang="nl-NL" dirty="0"/>
              <a:t>Veenvorming= het water is zuur door de regenwater en niet genoeg turbulentie van het water. Planten die leven op de veenachtige gebieden gaan op een geven moment dood en dalen in het water. Aangezien het zo zuur is kunnen de schimmels en bacteriën die dit afbreken niet voorkomen. De </a:t>
            </a:r>
            <a:r>
              <a:rPr lang="nl-NL" dirty="0" err="1"/>
              <a:t>bacterien</a:t>
            </a:r>
            <a:r>
              <a:rPr lang="nl-NL" dirty="0"/>
              <a:t> en schimmels die aanwezig zijn nemen het aanwezige zuurstof op om dit deels te verteren. Dit zorgt voor een ophoping van dood materiaal die niet kan mineraliseren. </a:t>
            </a:r>
          </a:p>
          <a:p>
            <a:endParaRPr lang="nl-NL" dirty="0"/>
          </a:p>
          <a:p>
            <a:r>
              <a:rPr lang="nl-NL" dirty="0"/>
              <a:t>In de vroege en late middeleeuwen is er van lokaal tot massale waterontginning. Door de daling van het water krijg je O2 die plots bij de venen waardoor er mineralisatie plaats kan vinden. Hierdoor konden boeren riet op verbouwen, en kon er droogveen gewonnen worden. Later werd de vraag naar Turf zo hoog dat er ook </a:t>
            </a:r>
            <a:r>
              <a:rPr lang="nl-NL" dirty="0" err="1"/>
              <a:t>natveen</a:t>
            </a:r>
            <a:r>
              <a:rPr lang="nl-NL" dirty="0"/>
              <a:t> gegraven wordt, veenmos. Het kan ten droge gelegd worden op e legakkers. </a:t>
            </a:r>
          </a:p>
          <a:p>
            <a:endParaRPr lang="nl-NL" dirty="0"/>
          </a:p>
          <a:p>
            <a:r>
              <a:rPr lang="nl-NL" dirty="0"/>
              <a:t>Water kan de kleine legakkers wegslaan en ontstaan grote plassen. </a:t>
            </a:r>
          </a:p>
          <a:p>
            <a:endParaRPr lang="nl-NL" dirty="0"/>
          </a:p>
          <a:p>
            <a:r>
              <a:rPr lang="nl-NL" dirty="0"/>
              <a:t>In de 19</a:t>
            </a:r>
            <a:r>
              <a:rPr lang="nl-NL" baseline="30000" dirty="0"/>
              <a:t>e</a:t>
            </a:r>
            <a:r>
              <a:rPr lang="nl-NL" dirty="0"/>
              <a:t> eeuw is er minder </a:t>
            </a:r>
            <a:r>
              <a:rPr lang="nl-NL" dirty="0" err="1"/>
              <a:t>veenontginging</a:t>
            </a:r>
            <a:r>
              <a:rPr lang="nl-NL" dirty="0"/>
              <a:t>, met </a:t>
            </a:r>
            <a:r>
              <a:rPr lang="nl-NL" dirty="0" err="1"/>
              <a:t>verlanding</a:t>
            </a:r>
            <a:r>
              <a:rPr lang="nl-NL" dirty="0"/>
              <a:t> als gevolg bij de petgaten (stroken waar veen werd ontgonnen). Daar kwamen rietlanden op. Legakkers werden hooiland. Mensen remden bosontwikkeling door hakken brandhout, verzamelen van veenmos en anderen kruiden.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299846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 </a:t>
            </a:r>
            <a:r>
              <a:rPr lang="nl-NL" dirty="0" err="1"/>
              <a:t>krabbescheer</a:t>
            </a:r>
            <a:r>
              <a:rPr lang="nl-NL" dirty="0"/>
              <a:t>, wordt later vervangen door riet of grote lisdodde</a:t>
            </a:r>
            <a:endParaRPr lang="en-US"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211287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Open helder water, kranswieren</a:t>
            </a:r>
          </a:p>
          <a:p>
            <a:r>
              <a:rPr lang="nl-NL" dirty="0"/>
              <a:t>Matig voedselrijk, </a:t>
            </a:r>
            <a:r>
              <a:rPr lang="nl-NL" dirty="0" err="1"/>
              <a:t>krabbescheer</a:t>
            </a:r>
            <a:endParaRPr lang="nl-NL" dirty="0"/>
          </a:p>
          <a:p>
            <a:r>
              <a:rPr lang="nl-NL" dirty="0"/>
              <a:t>Rustig, zeer nat, grote karekiet</a:t>
            </a:r>
          </a:p>
          <a:p>
            <a:r>
              <a:rPr lang="nl-NL" dirty="0"/>
              <a:t>Kwel, waterspitsmuis</a:t>
            </a:r>
          </a:p>
          <a:p>
            <a:r>
              <a:rPr lang="nl-NL" dirty="0"/>
              <a:t>Brak, groot nimfkruid</a:t>
            </a:r>
            <a:endParaRPr lang="en-US"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56617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6E6C6D"/>
                </a:solidFill>
                <a:effectLst/>
                <a:latin typeface="Ubuntu Condensed" panose="020B0506030602030204" pitchFamily="34" charset="0"/>
              </a:rPr>
              <a:t>Gewone dotterbloem: </a:t>
            </a:r>
            <a:r>
              <a:rPr lang="nl-NL" b="0" i="0" dirty="0">
                <a:solidFill>
                  <a:srgbClr val="272727"/>
                </a:solidFill>
                <a:effectLst/>
                <a:latin typeface="Verdana" panose="020B0604030504040204" pitchFamily="34" charset="0"/>
              </a:rPr>
              <a:t>Vooral langs en ook wel in redelijk snelstromende beekjes, in brongebieden, natte graslanden, rietlanden en ook wel op zeer natte plekken in loofbossen tref je in de lente de met fraaie opvallend grote </a:t>
            </a:r>
            <a:r>
              <a:rPr lang="nl-NL" b="0" i="0" dirty="0" err="1">
                <a:solidFill>
                  <a:srgbClr val="272727"/>
                </a:solidFill>
                <a:effectLst/>
                <a:latin typeface="Verdana" panose="020B0604030504040204" pitchFamily="34" charset="0"/>
              </a:rPr>
              <a:t>dooiergele</a:t>
            </a:r>
            <a:r>
              <a:rPr lang="nl-NL" b="0" i="0" dirty="0">
                <a:solidFill>
                  <a:srgbClr val="272727"/>
                </a:solidFill>
                <a:effectLst/>
                <a:latin typeface="Verdana" panose="020B0604030504040204" pitchFamily="34" charset="0"/>
              </a:rPr>
              <a:t> bloemen bloeiende Gewone dotterbloem, </a:t>
            </a:r>
            <a:r>
              <a:rPr lang="nl-NL" b="0" i="0" dirty="0" err="1">
                <a:solidFill>
                  <a:srgbClr val="272727"/>
                </a:solidFill>
                <a:effectLst/>
                <a:latin typeface="Verdana" panose="020B0604030504040204" pitchFamily="34" charset="0"/>
              </a:rPr>
              <a:t>Cáltha</a:t>
            </a:r>
            <a:r>
              <a:rPr lang="nl-NL" b="0" i="0" dirty="0">
                <a:solidFill>
                  <a:srgbClr val="272727"/>
                </a:solidFill>
                <a:effectLst/>
                <a:latin typeface="Verdana" panose="020B0604030504040204" pitchFamily="34" charset="0"/>
              </a:rPr>
              <a:t> </a:t>
            </a:r>
            <a:r>
              <a:rPr lang="nl-NL" b="0" i="0" dirty="0" err="1">
                <a:solidFill>
                  <a:srgbClr val="272727"/>
                </a:solidFill>
                <a:effectLst/>
                <a:latin typeface="Verdana" panose="020B0604030504040204" pitchFamily="34" charset="0"/>
              </a:rPr>
              <a:t>palústris</a:t>
            </a:r>
            <a:r>
              <a:rPr lang="nl-NL" b="0" i="0" dirty="0">
                <a:solidFill>
                  <a:srgbClr val="272727"/>
                </a:solidFill>
                <a:effectLst/>
                <a:latin typeface="Verdana" panose="020B0604030504040204" pitchFamily="34" charset="0"/>
              </a:rPr>
              <a:t>, aan. Vaak tref je ze aan in het rivierengebied en de laagveengebieden, maar in de rest van Nederland is de Gewone dotterbloem zeldzaam tot zeer zeldzaam. Na de bloei vallen de typische een beetje peulvormige kokervruchten op, die als een soort kroontje op de stengel staan.</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77293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Rietorchis: </a:t>
            </a:r>
            <a:r>
              <a:rPr lang="nl-NL" b="0" i="0" dirty="0">
                <a:solidFill>
                  <a:srgbClr val="202122"/>
                </a:solidFill>
                <a:effectLst/>
                <a:latin typeface="Arial" panose="020B0604020202020204" pitchFamily="34" charset="0"/>
              </a:rPr>
              <a:t>De rietorchis groeit op niet te voedselrijke, natte grond met een basische invloed hetzij van het grondwater, hetzij van de bodem zelf. Hij komt voor in veel verschillende biotopen zoals weilanden, </a:t>
            </a:r>
            <a:r>
              <a:rPr lang="nl-NL" b="0" i="0" u="none" strike="noStrike" dirty="0">
                <a:solidFill>
                  <a:srgbClr val="0645AD"/>
                </a:solidFill>
                <a:effectLst/>
                <a:latin typeface="Arial" panose="020B0604020202020204" pitchFamily="34" charset="0"/>
                <a:hlinkClick r:id="rId3" tooltip="Kleiput"/>
              </a:rPr>
              <a:t>kleiputten</a:t>
            </a:r>
            <a:r>
              <a:rPr lang="nl-NL" b="0" i="0" dirty="0">
                <a:solidFill>
                  <a:srgbClr val="202122"/>
                </a:solidFill>
                <a:effectLst/>
                <a:latin typeface="Arial" panose="020B0604020202020204" pitchFamily="34" charset="0"/>
              </a:rPr>
              <a:t>, bosopslag, moerassen en </a:t>
            </a:r>
            <a:r>
              <a:rPr lang="nl-NL" b="0" i="0" dirty="0" err="1">
                <a:solidFill>
                  <a:srgbClr val="202122"/>
                </a:solidFill>
                <a:effectLst/>
                <a:latin typeface="Arial" panose="020B0604020202020204" pitchFamily="34" charset="0"/>
              </a:rPr>
              <a:t>pioniervegetaties</a:t>
            </a:r>
            <a:r>
              <a:rPr lang="nl-NL" b="0" i="0" dirty="0">
                <a:solidFill>
                  <a:srgbClr val="202122"/>
                </a:solidFill>
                <a:effectLst/>
                <a:latin typeface="Arial" panose="020B0604020202020204" pitchFamily="34" charset="0"/>
              </a:rPr>
              <a: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300800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Purperreiger: </a:t>
            </a:r>
            <a:r>
              <a:rPr lang="nl-NL" b="0" i="0" dirty="0">
                <a:solidFill>
                  <a:srgbClr val="202122"/>
                </a:solidFill>
                <a:effectLst/>
                <a:latin typeface="Arial" panose="020B0604020202020204" pitchFamily="34" charset="0"/>
              </a:rPr>
              <a:t>Het voedsel bestaat vooral uit vis en amfibieën, die in ondiep open water gevangen worden. Hij vist in helder water vanuit begroeide oevers en is makkelijk te verstoren. De vogel broedt </a:t>
            </a:r>
            <a:r>
              <a:rPr lang="nl-NL" b="0" i="0" dirty="0" err="1">
                <a:solidFill>
                  <a:srgbClr val="202122"/>
                </a:solidFill>
                <a:effectLst/>
                <a:latin typeface="Arial" panose="020B0604020202020204" pitchFamily="34" charset="0"/>
              </a:rPr>
              <a:t>koloniegewijs</a:t>
            </a:r>
            <a:r>
              <a:rPr lang="nl-NL" b="0" i="0" dirty="0">
                <a:solidFill>
                  <a:srgbClr val="202122"/>
                </a:solidFill>
                <a:effectLst/>
                <a:latin typeface="Arial" panose="020B0604020202020204" pitchFamily="34" charset="0"/>
              </a:rPr>
              <a:t> in drassig gebied met overjarig rietland, laag struweel en </a:t>
            </a:r>
            <a:r>
              <a:rPr lang="nl-NL" b="0" i="0" u="none" strike="noStrike" dirty="0">
                <a:solidFill>
                  <a:srgbClr val="0645AD"/>
                </a:solidFill>
                <a:effectLst/>
                <a:latin typeface="Arial" panose="020B0604020202020204" pitchFamily="34" charset="0"/>
                <a:hlinkClick r:id="rId3" tooltip="Broekbos"/>
              </a:rPr>
              <a:t>broekbos</a:t>
            </a:r>
            <a:r>
              <a:rPr lang="nl-NL" b="0" i="0" dirty="0">
                <a:solidFill>
                  <a:srgbClr val="202122"/>
                </a:solidFill>
                <a:effectLst/>
                <a:latin typeface="Arial" panose="020B0604020202020204" pitchFamily="34" charset="0"/>
              </a:rPr>
              <a:t>. Een legsel bestaat meestal uit 4 tot 5 eieren, die 25 tot 30 dagen worden bebroed.</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120769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Grote vuurvlinder</a:t>
            </a:r>
          </a:p>
          <a:p>
            <a:r>
              <a:rPr lang="nl-NL" dirty="0"/>
              <a:t>Waterzuring als waardplant, Riet als voedselplant. </a:t>
            </a:r>
          </a:p>
          <a:p>
            <a:r>
              <a:rPr lang="nl-NL" dirty="0"/>
              <a:t>Komt enkel voor in 3 laagveengebieden in Noordwest-Overijsel en Zuidoost-Friesland. </a:t>
            </a:r>
          </a:p>
          <a:p>
            <a:r>
              <a:rPr lang="nl-NL" dirty="0"/>
              <a:t>Waarschijnlijk is het sterk verminderd door ontginning en vermesting (vegetatiestadia komt niet meer tot ontwikkeling). Doorbreken van </a:t>
            </a:r>
            <a:r>
              <a:rPr lang="nl-NL" dirty="0" err="1"/>
              <a:t>sucessie</a:t>
            </a:r>
            <a:r>
              <a:rPr lang="nl-NL" dirty="0"/>
              <a:t> kan helpen bij het redden van de soort</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11</a:t>
            </a:fld>
            <a:endParaRPr lang="en-GB"/>
          </a:p>
        </p:txBody>
      </p:sp>
    </p:spTree>
    <p:extLst>
      <p:ext uri="{BB962C8B-B14F-4D97-AF65-F5344CB8AC3E}">
        <p14:creationId xmlns:p14="http://schemas.microsoft.com/office/powerpoint/2010/main" val="316254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Groene glazenmaker</a:t>
            </a:r>
          </a:p>
          <a:p>
            <a:r>
              <a:rPr lang="nl-NL" dirty="0"/>
              <a:t>Komt enkel voor op krabbescheervelden. </a:t>
            </a:r>
            <a:endParaRPr lang="en-US"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12</a:t>
            </a:fld>
            <a:endParaRPr lang="en-GB"/>
          </a:p>
        </p:txBody>
      </p:sp>
    </p:spTree>
    <p:extLst>
      <p:ext uri="{BB962C8B-B14F-4D97-AF65-F5344CB8AC3E}">
        <p14:creationId xmlns:p14="http://schemas.microsoft.com/office/powerpoint/2010/main" val="2095738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24-6-2022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24-6-2022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24-6-2022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24-6-2022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24-6-2022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24-6-2022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24-6-2022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24-6-2022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24-6-2022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24-6-2022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24-6-2022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a:solidFill>
                    <a:schemeClr val="tx1"/>
                  </a:solidFill>
                  <a:latin typeface="+mn-lt"/>
                  <a:ea typeface="+mn-ea"/>
                  <a:cs typeface="+mn-cs"/>
                </a:rPr>
                <a:t>Eerste</a:t>
              </a:r>
              <a:r>
                <a:rPr lang="nl-NL" noProof="0"/>
                <a:t> niveau</a:t>
              </a:r>
            </a:p>
            <a:p>
              <a:pPr marL="501750" lvl="1" indent="-285750">
                <a:buFont typeface="Arial" panose="020B0604020202020204" pitchFamily="34" charset="0"/>
                <a:buChar char="-"/>
              </a:pPr>
              <a:r>
                <a:rPr lang="nl-NL" noProof="0"/>
                <a:t>Tweede niveau</a:t>
              </a:r>
            </a:p>
            <a:p>
              <a:pPr marL="648000" lvl="2" indent="-216000">
                <a:buFont typeface="Arial" panose="020B0604020202020204" pitchFamily="34" charset="0"/>
                <a:buChar char="-"/>
              </a:pPr>
              <a:r>
                <a:rPr lang="nl-NL" noProof="0"/>
                <a:t>Derde niveau</a:t>
              </a:r>
            </a:p>
            <a:p>
              <a:pPr marL="0" lvl="3"/>
              <a:r>
                <a:rPr lang="nl-NL" b="1" noProof="0"/>
                <a:t>Vierde niveau</a:t>
              </a:r>
            </a:p>
            <a:p>
              <a:pPr marL="0" lvl="4"/>
              <a:r>
                <a:rPr lang="nl-NL" noProof="0"/>
                <a:t>Vijfde niveau</a:t>
              </a:r>
            </a:p>
            <a:p>
              <a:pPr marL="432000" lvl="5" indent="-432000">
                <a:buFont typeface="+mj-lt"/>
                <a:buAutoNum type="arabicPeriod"/>
              </a:pPr>
              <a:r>
                <a:rPr lang="nl-NL" noProof="0"/>
                <a:t>Zesde niveau</a:t>
              </a:r>
            </a:p>
            <a:p>
              <a:pPr marL="864000" lvl="6" indent="-432000">
                <a:buFont typeface="+mj-lt"/>
                <a:buAutoNum type="alphaLcPeriod"/>
              </a:pPr>
              <a:r>
                <a:rPr lang="nl-NL" noProof="0"/>
                <a:t>Zevende niveau - Subtitel</a:t>
              </a:r>
            </a:p>
            <a:p>
              <a:pPr marL="0" lvl="7">
                <a:spcAft>
                  <a:spcPts val="1200"/>
                </a:spcAft>
              </a:pPr>
              <a:r>
                <a:rPr lang="nl-NL" sz="3000" noProof="0"/>
                <a:t>Achtste niveau - Subtitel</a:t>
              </a:r>
            </a:p>
            <a:p>
              <a:pPr marL="0" lvl="8"/>
              <a:r>
                <a:rPr lang="nl-NL" noProof="0"/>
                <a:t>Negende Niveau</a:t>
              </a:r>
            </a:p>
            <a:p>
              <a:endParaRPr lang="nl-NL" noProof="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24-6-2022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nl-NL"/>
              <a:t>Klik om de stijl te bewerken</a:t>
            </a:r>
            <a:endParaRPr lang="en-US"/>
          </a:p>
        </p:txBody>
      </p:sp>
      <p:sp>
        <p:nvSpPr>
          <p:cNvPr id="9" name="Ond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13"/>
          <p:cNvSpPr>
            <a:spLocks noGrp="1"/>
          </p:cNvSpPr>
          <p:nvPr>
            <p:ph type="dt" sz="half" idx="10"/>
          </p:nvPr>
        </p:nvSpPr>
        <p:spPr/>
        <p:txBody>
          <a:bodyPr/>
          <a:lstStyle>
            <a:lvl1pPr>
              <a:defRPr/>
            </a:lvl1pPr>
          </a:lstStyle>
          <a:p>
            <a:pPr>
              <a:defRPr/>
            </a:pPr>
            <a:fld id="{6EA393D8-B47F-4C25-B1FD-2CB4B075800B}" type="datetime1">
              <a:rPr lang="nl-NL">
                <a:solidFill>
                  <a:prstClr val="white">
                    <a:shade val="50000"/>
                  </a:prstClr>
                </a:solidFill>
              </a:rPr>
              <a:pPr>
                <a:defRPr/>
              </a:pPr>
              <a:t>24-6-2022</a:t>
            </a:fld>
            <a:endParaRPr lang="nl-NL">
              <a:solidFill>
                <a:prstClr val="white">
                  <a:shade val="50000"/>
                </a:prstClr>
              </a:solidFill>
            </a:endParaRPr>
          </a:p>
        </p:txBody>
      </p:sp>
      <p:sp>
        <p:nvSpPr>
          <p:cNvPr id="5" name="Tijdelijke aanduiding voor voettekst 2"/>
          <p:cNvSpPr>
            <a:spLocks noGrp="1"/>
          </p:cNvSpPr>
          <p:nvPr>
            <p:ph type="ftr" sz="quarter" idx="11"/>
          </p:nvPr>
        </p:nvSpPr>
        <p:spPr/>
        <p:txBody>
          <a:bodyPr/>
          <a:lstStyle>
            <a:lvl1pPr>
              <a:defRPr/>
            </a:lvl1pPr>
          </a:lstStyle>
          <a:p>
            <a:pPr>
              <a:defRPr/>
            </a:pPr>
            <a:r>
              <a:rPr lang="nl-NL">
                <a:solidFill>
                  <a:prstClr val="white">
                    <a:shade val="50000"/>
                  </a:prstClr>
                </a:solidFill>
              </a:rPr>
              <a:t>Goede Aarde: bodem</a:t>
            </a:r>
          </a:p>
        </p:txBody>
      </p:sp>
      <p:sp>
        <p:nvSpPr>
          <p:cNvPr id="6" name="Tijdelijke aanduiding voor dianummer 22"/>
          <p:cNvSpPr>
            <a:spLocks noGrp="1"/>
          </p:cNvSpPr>
          <p:nvPr>
            <p:ph type="sldNum" sz="quarter" idx="12"/>
          </p:nvPr>
        </p:nvSpPr>
        <p:spPr/>
        <p:txBody>
          <a:bodyPr/>
          <a:lstStyle>
            <a:lvl1pPr>
              <a:defRPr/>
            </a:lvl1pPr>
          </a:lstStyle>
          <a:p>
            <a:fld id="{864B1672-E93A-4C70-9908-A2E3AF5476D1}" type="slidenum">
              <a:rPr lang="nl-NL" altLang="nl-NL"/>
              <a:pPr/>
              <a:t>‹nr.›</a:t>
            </a:fld>
            <a:endParaRPr lang="nl-NL" altLang="nl-NL"/>
          </a:p>
        </p:txBody>
      </p:sp>
    </p:spTree>
    <p:extLst>
      <p:ext uri="{BB962C8B-B14F-4D97-AF65-F5344CB8AC3E}">
        <p14:creationId xmlns:p14="http://schemas.microsoft.com/office/powerpoint/2010/main" val="130307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24-6-2022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 id="2147483690" r:id="rId30"/>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aken.wikiwijs.nl/180532/IBS_6_Kwaliteit_Leefomgeving#!page-6863426" TargetMode="Externa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aken.wikiwijs.nl/180532/IBS_6_Kwaliteit_Leefomgeving#!page-6863426" TargetMode="Externa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C982B9C-3754-538B-F8B3-03C5286F1E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6804" y="82457"/>
            <a:ext cx="9035196" cy="6482164"/>
          </a:xfrm>
          <a:prstGeom prst="rect">
            <a:avLst/>
          </a:prstGeom>
        </p:spPr>
      </p:pic>
      <p:sp>
        <p:nvSpPr>
          <p:cNvPr id="2" name="Titel 1"/>
          <p:cNvSpPr>
            <a:spLocks noGrp="1"/>
          </p:cNvSpPr>
          <p:nvPr>
            <p:ph type="ctrTitle"/>
          </p:nvPr>
        </p:nvSpPr>
        <p:spPr>
          <a:xfrm>
            <a:off x="70338" y="-1069335"/>
            <a:ext cx="10972800" cy="1828800"/>
          </a:xfrm>
        </p:spPr>
        <p:txBody>
          <a:bodyPr/>
          <a:lstStyle/>
          <a:p>
            <a:r>
              <a:rPr lang="nl-NL" sz="4000">
                <a:solidFill>
                  <a:srgbClr val="000644"/>
                </a:solidFill>
                <a:effectLst/>
              </a:rPr>
              <a:t>Natuurdoeltypen</a:t>
            </a:r>
          </a:p>
        </p:txBody>
      </p:sp>
      <p:sp>
        <p:nvSpPr>
          <p:cNvPr id="3" name="Ondertitel 2"/>
          <p:cNvSpPr>
            <a:spLocks noGrp="1"/>
          </p:cNvSpPr>
          <p:nvPr>
            <p:ph type="subTitle" idx="1"/>
          </p:nvPr>
        </p:nvSpPr>
        <p:spPr>
          <a:xfrm>
            <a:off x="-1722046" y="615858"/>
            <a:ext cx="7089539" cy="1752600"/>
          </a:xfrm>
        </p:spPr>
        <p:txBody>
          <a:bodyPr/>
          <a:lstStyle/>
          <a:p>
            <a:r>
              <a:rPr lang="nl-NL" sz="2000">
                <a:solidFill>
                  <a:schemeClr val="bg2">
                    <a:lumMod val="85000"/>
                  </a:schemeClr>
                </a:solidFill>
              </a:rPr>
              <a:t>Flora, Fauna, waternatuur en</a:t>
            </a:r>
          </a:p>
        </p:txBody>
      </p:sp>
    </p:spTree>
    <p:extLst>
      <p:ext uri="{BB962C8B-B14F-4D97-AF65-F5344CB8AC3E}">
        <p14:creationId xmlns:p14="http://schemas.microsoft.com/office/powerpoint/2010/main" val="2574358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10</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descr="Purperreiger - Ardea purpurea - Waarnemingen.be">
            <a:extLst>
              <a:ext uri="{FF2B5EF4-FFF2-40B4-BE49-F238E27FC236}">
                <a16:creationId xmlns:a16="http://schemas.microsoft.com/office/drawing/2014/main" id="{7816B2DD-CC04-DA38-5E82-E67D18FEA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837" y="877064"/>
            <a:ext cx="81255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456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11</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 name="Afbeelding 10" descr="Afbeelding met gras, buiten, insect, groen&#10;&#10;Automatisch gegenereerde beschrijving">
            <a:extLst>
              <a:ext uri="{FF2B5EF4-FFF2-40B4-BE49-F238E27FC236}">
                <a16:creationId xmlns:a16="http://schemas.microsoft.com/office/drawing/2014/main" id="{89AC707E-E449-5321-DCDA-BBF07508B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67" y="1572894"/>
            <a:ext cx="5349734" cy="3141345"/>
          </a:xfrm>
          <a:prstGeom prst="rect">
            <a:avLst/>
          </a:prstGeom>
        </p:spPr>
      </p:pic>
      <p:pic>
        <p:nvPicPr>
          <p:cNvPr id="13" name="Afbeelding 12" descr="Afbeelding met insect&#10;&#10;Automatisch gegenereerde beschrijving">
            <a:extLst>
              <a:ext uri="{FF2B5EF4-FFF2-40B4-BE49-F238E27FC236}">
                <a16:creationId xmlns:a16="http://schemas.microsoft.com/office/drawing/2014/main" id="{9DD8DA9B-25F1-DAC9-74AE-C7F501D5F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987" y="2513276"/>
            <a:ext cx="4946023" cy="3450714"/>
          </a:xfrm>
          <a:prstGeom prst="rect">
            <a:avLst/>
          </a:prstGeom>
        </p:spPr>
      </p:pic>
    </p:spTree>
    <p:extLst>
      <p:ext uri="{BB962C8B-B14F-4D97-AF65-F5344CB8AC3E}">
        <p14:creationId xmlns:p14="http://schemas.microsoft.com/office/powerpoint/2010/main" val="19688446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F8992-40A9-786A-54EB-7428F7D182BD}"/>
              </a:ext>
            </a:extLst>
          </p:cNvPr>
          <p:cNvSpPr>
            <a:spLocks noGrp="1"/>
          </p:cNvSpPr>
          <p:nvPr>
            <p:ph type="title"/>
          </p:nvPr>
        </p:nvSpPr>
        <p:spPr/>
        <p:txBody>
          <a:bodyPr/>
          <a:lstStyle/>
          <a:p>
            <a:r>
              <a:rPr lang="nl-NL" dirty="0"/>
              <a:t>Organisme?</a:t>
            </a:r>
            <a:endParaRPr lang="en-US" dirty="0"/>
          </a:p>
        </p:txBody>
      </p:sp>
      <p:sp>
        <p:nvSpPr>
          <p:cNvPr id="4" name="Tijdelijke aanduiding voor datum 3">
            <a:extLst>
              <a:ext uri="{FF2B5EF4-FFF2-40B4-BE49-F238E27FC236}">
                <a16:creationId xmlns:a16="http://schemas.microsoft.com/office/drawing/2014/main" id="{16C900E8-794D-67B9-9F24-DECAC217698C}"/>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E6373127-ACB7-BA02-F6FE-8682CB2601D4}"/>
              </a:ext>
            </a:extLst>
          </p:cNvPr>
          <p:cNvSpPr>
            <a:spLocks noGrp="1"/>
          </p:cNvSpPr>
          <p:nvPr>
            <p:ph type="sldNum" sz="quarter" idx="12"/>
          </p:nvPr>
        </p:nvSpPr>
        <p:spPr/>
        <p:txBody>
          <a:bodyPr/>
          <a:lstStyle/>
          <a:p>
            <a:fld id="{45B76B8B-DE07-48A4-9913-B57A52F2F853}" type="slidenum">
              <a:rPr lang="nl-NL" noProof="0" smtClean="0"/>
              <a:t>12</a:t>
            </a:fld>
            <a:endParaRPr lang="nl-NL" noProof="0"/>
          </a:p>
        </p:txBody>
      </p:sp>
      <p:pic>
        <p:nvPicPr>
          <p:cNvPr id="4098" name="Picture 2">
            <a:extLst>
              <a:ext uri="{FF2B5EF4-FFF2-40B4-BE49-F238E27FC236}">
                <a16:creationId xmlns:a16="http://schemas.microsoft.com/office/drawing/2014/main" id="{074EEE38-0B0B-5241-826B-8F3E92E2F8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58075" y="0"/>
            <a:ext cx="4815891" cy="62428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6052129-4BB5-C8B7-EA05-7EEA4BDBC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64" y="948436"/>
            <a:ext cx="4384010" cy="568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2985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8662F-0472-DFEB-2A2F-B076B4E7AF17}"/>
              </a:ext>
            </a:extLst>
          </p:cNvPr>
          <p:cNvSpPr>
            <a:spLocks noGrp="1"/>
          </p:cNvSpPr>
          <p:nvPr>
            <p:ph type="title"/>
          </p:nvPr>
        </p:nvSpPr>
        <p:spPr/>
        <p:txBody>
          <a:bodyPr/>
          <a:lstStyle/>
          <a:p>
            <a:r>
              <a:rPr lang="nl-NL"/>
              <a:t>Presentaties trede 2 </a:t>
            </a:r>
          </a:p>
        </p:txBody>
      </p:sp>
      <p:sp>
        <p:nvSpPr>
          <p:cNvPr id="3" name="Tijdelijke aanduiding voor inhoud 2">
            <a:extLst>
              <a:ext uri="{FF2B5EF4-FFF2-40B4-BE49-F238E27FC236}">
                <a16:creationId xmlns:a16="http://schemas.microsoft.com/office/drawing/2014/main" id="{AE8FCDF9-C335-D2B0-A348-5C96C2EB0A1D}"/>
              </a:ext>
            </a:extLst>
          </p:cNvPr>
          <p:cNvSpPr>
            <a:spLocks noGrp="1"/>
          </p:cNvSpPr>
          <p:nvPr>
            <p:ph idx="1"/>
          </p:nvPr>
        </p:nvSpPr>
        <p:spPr>
          <a:xfrm>
            <a:off x="3507338" y="-187565"/>
            <a:ext cx="4221406" cy="4419599"/>
          </a:xfrm>
        </p:spPr>
        <p:txBody>
          <a:bodyPr/>
          <a:lstStyle/>
          <a:p>
            <a:pPr marL="0" indent="0">
              <a:buNone/>
            </a:pPr>
            <a:r>
              <a:rPr lang="nl-NL" sz="49600">
                <a:sym typeface="Wingdings" panose="05000000000000000000" pitchFamily="2" charset="2"/>
              </a:rPr>
              <a:t></a:t>
            </a:r>
            <a:r>
              <a:rPr lang="nl-NL" sz="34400">
                <a:sym typeface="Wingdings" panose="05000000000000000000" pitchFamily="2" charset="2"/>
              </a:rPr>
              <a:t> </a:t>
            </a:r>
            <a:endParaRPr lang="nl-NL" sz="34400"/>
          </a:p>
        </p:txBody>
      </p:sp>
      <p:sp>
        <p:nvSpPr>
          <p:cNvPr id="4" name="Tijdelijke aanduiding voor datum 3">
            <a:extLst>
              <a:ext uri="{FF2B5EF4-FFF2-40B4-BE49-F238E27FC236}">
                <a16:creationId xmlns:a16="http://schemas.microsoft.com/office/drawing/2014/main" id="{99AD37B7-666D-1F00-7235-CC47743B83B0}"/>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7936527D-875C-A404-3513-763DA77BE72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AC4BB28-E118-2785-763C-294729573C29}"/>
              </a:ext>
            </a:extLst>
          </p:cNvPr>
          <p:cNvSpPr>
            <a:spLocks noGrp="1"/>
          </p:cNvSpPr>
          <p:nvPr>
            <p:ph type="sldNum" sz="quarter" idx="12"/>
          </p:nvPr>
        </p:nvSpPr>
        <p:spPr/>
        <p:txBody>
          <a:bodyPr/>
          <a:lstStyle/>
          <a:p>
            <a:fld id="{45B76B8B-DE07-48A4-9913-B57A52F2F853}" type="slidenum">
              <a:rPr lang="nl-NL" noProof="0" smtClean="0"/>
              <a:t>13</a:t>
            </a:fld>
            <a:endParaRPr lang="nl-NL" noProof="0"/>
          </a:p>
        </p:txBody>
      </p:sp>
    </p:spTree>
    <p:extLst>
      <p:ext uri="{BB962C8B-B14F-4D97-AF65-F5344CB8AC3E}">
        <p14:creationId xmlns:p14="http://schemas.microsoft.com/office/powerpoint/2010/main" val="413840912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82CFA-2E63-37D2-FDBA-7CE0C1A68FFC}"/>
              </a:ext>
            </a:extLst>
          </p:cNvPr>
          <p:cNvSpPr>
            <a:spLocks noGrp="1"/>
          </p:cNvSpPr>
          <p:nvPr>
            <p:ph type="title"/>
          </p:nvPr>
        </p:nvSpPr>
        <p:spPr/>
        <p:txBody>
          <a:bodyPr/>
          <a:lstStyle/>
          <a:p>
            <a:r>
              <a:rPr lang="nl-NL" dirty="0"/>
              <a:t>Verdroging</a:t>
            </a:r>
            <a:endParaRPr lang="en-US" dirty="0"/>
          </a:p>
        </p:txBody>
      </p:sp>
      <p:sp>
        <p:nvSpPr>
          <p:cNvPr id="3" name="Tijdelijke aanduiding voor inhoud 2">
            <a:extLst>
              <a:ext uri="{FF2B5EF4-FFF2-40B4-BE49-F238E27FC236}">
                <a16:creationId xmlns:a16="http://schemas.microsoft.com/office/drawing/2014/main" id="{79DC4B85-F2CE-600A-9628-B5F3CBF82FDC}"/>
              </a:ext>
            </a:extLst>
          </p:cNvPr>
          <p:cNvSpPr>
            <a:spLocks noGrp="1"/>
          </p:cNvSpPr>
          <p:nvPr>
            <p:ph idx="1"/>
          </p:nvPr>
        </p:nvSpPr>
        <p:spPr/>
        <p:txBody>
          <a:bodyPr/>
          <a:lstStyle/>
          <a:p>
            <a:r>
              <a:rPr lang="nl-NL" sz="2400" dirty="0"/>
              <a:t>Door ontwatering voor polders</a:t>
            </a:r>
          </a:p>
          <a:p>
            <a:r>
              <a:rPr lang="nl-NL" sz="2400" dirty="0"/>
              <a:t>Regenwater/gebiedsvreemd water vult grondwater aan</a:t>
            </a:r>
          </a:p>
          <a:p>
            <a:r>
              <a:rPr lang="nl-NL" sz="2400" dirty="0"/>
              <a:t>Verzuring en vermesting</a:t>
            </a:r>
          </a:p>
        </p:txBody>
      </p:sp>
      <p:sp>
        <p:nvSpPr>
          <p:cNvPr id="4" name="Tijdelijke aanduiding voor datum 3">
            <a:extLst>
              <a:ext uri="{FF2B5EF4-FFF2-40B4-BE49-F238E27FC236}">
                <a16:creationId xmlns:a16="http://schemas.microsoft.com/office/drawing/2014/main" id="{34FD6E58-141E-AFB8-0988-2DBD70B18CF5}"/>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FD6C968F-0877-E686-0D2F-FA5EDD0375BD}"/>
              </a:ext>
            </a:extLst>
          </p:cNvPr>
          <p:cNvSpPr>
            <a:spLocks noGrp="1"/>
          </p:cNvSpPr>
          <p:nvPr>
            <p:ph type="sldNum" sz="quarter" idx="12"/>
          </p:nvPr>
        </p:nvSpPr>
        <p:spPr/>
        <p:txBody>
          <a:bodyPr/>
          <a:lstStyle/>
          <a:p>
            <a:fld id="{45B76B8B-DE07-48A4-9913-B57A52F2F853}" type="slidenum">
              <a:rPr lang="nl-NL" noProof="0" smtClean="0"/>
              <a:t>14</a:t>
            </a:fld>
            <a:endParaRPr lang="nl-NL" noProof="0"/>
          </a:p>
        </p:txBody>
      </p:sp>
    </p:spTree>
    <p:extLst>
      <p:ext uri="{BB962C8B-B14F-4D97-AF65-F5344CB8AC3E}">
        <p14:creationId xmlns:p14="http://schemas.microsoft.com/office/powerpoint/2010/main" val="335998234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968F8-983D-26FA-6A8D-54AB1A6D5A47}"/>
              </a:ext>
            </a:extLst>
          </p:cNvPr>
          <p:cNvSpPr>
            <a:spLocks noGrp="1"/>
          </p:cNvSpPr>
          <p:nvPr>
            <p:ph type="title"/>
          </p:nvPr>
        </p:nvSpPr>
        <p:spPr>
          <a:xfrm>
            <a:off x="6175377" y="296863"/>
            <a:ext cx="5638799" cy="1160403"/>
          </a:xfrm>
        </p:spPr>
        <p:txBody>
          <a:bodyPr anchor="t">
            <a:normAutofit/>
          </a:bodyPr>
          <a:lstStyle/>
          <a:p>
            <a:r>
              <a:rPr lang="nl-NL" dirty="0"/>
              <a:t>Verzuring</a:t>
            </a:r>
            <a:endParaRPr lang="en-US" dirty="0"/>
          </a:p>
        </p:txBody>
      </p:sp>
      <p:sp>
        <p:nvSpPr>
          <p:cNvPr id="6" name="Tijdelijke aanduiding voor dianummer 5">
            <a:extLst>
              <a:ext uri="{FF2B5EF4-FFF2-40B4-BE49-F238E27FC236}">
                <a16:creationId xmlns:a16="http://schemas.microsoft.com/office/drawing/2014/main" id="{87069858-3D99-9CD6-FCA5-D009A643ED53}"/>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15</a:t>
            </a:fld>
            <a:endParaRPr lang="nl-NL" noProof="0"/>
          </a:p>
        </p:txBody>
      </p:sp>
      <p:sp>
        <p:nvSpPr>
          <p:cNvPr id="3" name="Tijdelijke aanduiding voor inhoud 2">
            <a:extLst>
              <a:ext uri="{FF2B5EF4-FFF2-40B4-BE49-F238E27FC236}">
                <a16:creationId xmlns:a16="http://schemas.microsoft.com/office/drawing/2014/main" id="{7083851E-F0C6-86B3-8C8B-2319E7C29379}"/>
              </a:ext>
            </a:extLst>
          </p:cNvPr>
          <p:cNvSpPr>
            <a:spLocks noGrp="1"/>
          </p:cNvSpPr>
          <p:nvPr>
            <p:ph type="body" sz="quarter" idx="13"/>
          </p:nvPr>
        </p:nvSpPr>
        <p:spPr>
          <a:xfrm>
            <a:off x="6175377" y="1709738"/>
            <a:ext cx="5645150" cy="4419599"/>
          </a:xfrm>
        </p:spPr>
        <p:txBody>
          <a:bodyPr>
            <a:normAutofit/>
          </a:bodyPr>
          <a:lstStyle/>
          <a:p>
            <a:pPr>
              <a:spcAft>
                <a:spcPts val="600"/>
              </a:spcAft>
            </a:pPr>
            <a:r>
              <a:rPr lang="nl-NL"/>
              <a:t>Ook door veenmossen</a:t>
            </a:r>
          </a:p>
          <a:p>
            <a:pPr>
              <a:spcAft>
                <a:spcPts val="600"/>
              </a:spcAft>
            </a:pPr>
            <a:endParaRPr lang="en-US"/>
          </a:p>
        </p:txBody>
      </p:sp>
      <p:pic>
        <p:nvPicPr>
          <p:cNvPr id="5122" name="Picture 2" descr="Moerasstruisgras - Agrostis canina | Planten">
            <a:extLst>
              <a:ext uri="{FF2B5EF4-FFF2-40B4-BE49-F238E27FC236}">
                <a16:creationId xmlns:a16="http://schemas.microsoft.com/office/drawing/2014/main" id="{25C3767C-409D-4CF1-0414-0C2E780797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8161" y="0"/>
            <a:ext cx="2400300" cy="6858000"/>
          </a:xfrm>
          <a:prstGeom prst="rect">
            <a:avLst/>
          </a:prstGeom>
          <a:solidFill>
            <a:srgbClr val="FFFFFF"/>
          </a:solidFill>
        </p:spPr>
      </p:pic>
      <p:sp>
        <p:nvSpPr>
          <p:cNvPr id="4" name="Tijdelijke aanduiding voor datum 3">
            <a:extLst>
              <a:ext uri="{FF2B5EF4-FFF2-40B4-BE49-F238E27FC236}">
                <a16:creationId xmlns:a16="http://schemas.microsoft.com/office/drawing/2014/main" id="{64E08B40-8FC4-62CD-BE2A-6A8662DEF8A1}"/>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24-6-2022</a:t>
            </a:fld>
            <a:endParaRPr lang="nl-NL" noProof="0"/>
          </a:p>
        </p:txBody>
      </p:sp>
    </p:spTree>
    <p:extLst>
      <p:ext uri="{BB962C8B-B14F-4D97-AF65-F5344CB8AC3E}">
        <p14:creationId xmlns:p14="http://schemas.microsoft.com/office/powerpoint/2010/main" val="74710860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E664E-D272-CECE-D15F-2F7BB1F6BDEC}"/>
              </a:ext>
            </a:extLst>
          </p:cNvPr>
          <p:cNvSpPr>
            <a:spLocks noGrp="1"/>
          </p:cNvSpPr>
          <p:nvPr>
            <p:ph type="title"/>
          </p:nvPr>
        </p:nvSpPr>
        <p:spPr>
          <a:xfrm>
            <a:off x="371476" y="296863"/>
            <a:ext cx="5638799" cy="1160403"/>
          </a:xfrm>
        </p:spPr>
        <p:txBody>
          <a:bodyPr anchor="t">
            <a:normAutofit/>
          </a:bodyPr>
          <a:lstStyle/>
          <a:p>
            <a:r>
              <a:rPr lang="nl-NL" dirty="0"/>
              <a:t>Vermesting</a:t>
            </a:r>
            <a:endParaRPr lang="en-US" dirty="0"/>
          </a:p>
        </p:txBody>
      </p:sp>
      <p:sp>
        <p:nvSpPr>
          <p:cNvPr id="5" name="Tijdelijke aanduiding voor dianummer 4">
            <a:extLst>
              <a:ext uri="{FF2B5EF4-FFF2-40B4-BE49-F238E27FC236}">
                <a16:creationId xmlns:a16="http://schemas.microsoft.com/office/drawing/2014/main" id="{686814EB-BEDD-7F68-9A11-6E8BFC0F4E86}"/>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16</a:t>
            </a:fld>
            <a:endParaRPr lang="nl-NL" noProof="0"/>
          </a:p>
        </p:txBody>
      </p:sp>
      <p:sp>
        <p:nvSpPr>
          <p:cNvPr id="6" name="Tijdelijke aanduiding voor tekst 5">
            <a:extLst>
              <a:ext uri="{FF2B5EF4-FFF2-40B4-BE49-F238E27FC236}">
                <a16:creationId xmlns:a16="http://schemas.microsoft.com/office/drawing/2014/main" id="{E20805BF-D584-DE0F-293D-9987AB72FFB9}"/>
              </a:ext>
            </a:extLst>
          </p:cNvPr>
          <p:cNvSpPr>
            <a:spLocks noGrp="1"/>
          </p:cNvSpPr>
          <p:nvPr>
            <p:ph type="body" sz="quarter" idx="13"/>
          </p:nvPr>
        </p:nvSpPr>
        <p:spPr>
          <a:xfrm>
            <a:off x="371475" y="1709738"/>
            <a:ext cx="5645150" cy="4419599"/>
          </a:xfrm>
        </p:spPr>
        <p:txBody>
          <a:bodyPr>
            <a:normAutofit/>
          </a:bodyPr>
          <a:lstStyle/>
          <a:p>
            <a:pPr>
              <a:spcAft>
                <a:spcPts val="600"/>
              </a:spcAft>
            </a:pPr>
            <a:r>
              <a:rPr lang="nl-NL" sz="2400" dirty="0"/>
              <a:t>Zorgt voor vertroebeling van water</a:t>
            </a:r>
          </a:p>
          <a:p>
            <a:pPr>
              <a:spcAft>
                <a:spcPts val="600"/>
              </a:spcAft>
            </a:pPr>
            <a:r>
              <a:rPr lang="nl-NL" sz="2400" dirty="0"/>
              <a:t>Toename </a:t>
            </a:r>
          </a:p>
          <a:p>
            <a:pPr lvl="1">
              <a:spcAft>
                <a:spcPts val="600"/>
              </a:spcAft>
            </a:pPr>
            <a:r>
              <a:rPr lang="nl-NL" sz="2400" dirty="0"/>
              <a:t>Algen</a:t>
            </a:r>
          </a:p>
          <a:p>
            <a:pPr lvl="1">
              <a:spcAft>
                <a:spcPts val="600"/>
              </a:spcAft>
            </a:pPr>
            <a:r>
              <a:rPr lang="nl-NL" sz="2400" dirty="0"/>
              <a:t>Blauw- en darmwieren</a:t>
            </a:r>
          </a:p>
          <a:p>
            <a:pPr lvl="1">
              <a:spcAft>
                <a:spcPts val="600"/>
              </a:spcAft>
            </a:pPr>
            <a:r>
              <a:rPr lang="nl-NL" sz="2400" dirty="0"/>
              <a:t>Gele plomp</a:t>
            </a:r>
          </a:p>
          <a:p>
            <a:pPr>
              <a:spcAft>
                <a:spcPts val="600"/>
              </a:spcAft>
            </a:pPr>
            <a:r>
              <a:rPr lang="nl-NL" sz="2400" dirty="0"/>
              <a:t>Afname</a:t>
            </a:r>
          </a:p>
          <a:p>
            <a:pPr lvl="1">
              <a:spcAft>
                <a:spcPts val="600"/>
              </a:spcAft>
            </a:pPr>
            <a:r>
              <a:rPr lang="nl-NL" sz="2400" dirty="0"/>
              <a:t>Groot blaasjeskruid</a:t>
            </a:r>
          </a:p>
          <a:p>
            <a:pPr lvl="1">
              <a:spcAft>
                <a:spcPts val="600"/>
              </a:spcAft>
            </a:pPr>
            <a:r>
              <a:rPr lang="nl-NL" sz="2400" dirty="0"/>
              <a:t>Krabbescheer</a:t>
            </a:r>
          </a:p>
          <a:p>
            <a:pPr lvl="1">
              <a:spcAft>
                <a:spcPts val="600"/>
              </a:spcAft>
            </a:pPr>
            <a:r>
              <a:rPr lang="nl-NL" sz="2400" dirty="0"/>
              <a:t>Kikkerbeet</a:t>
            </a:r>
          </a:p>
          <a:p>
            <a:pPr>
              <a:spcAft>
                <a:spcPts val="600"/>
              </a:spcAft>
            </a:pPr>
            <a:endParaRPr lang="nl-NL" sz="2400" dirty="0"/>
          </a:p>
        </p:txBody>
      </p:sp>
      <p:pic>
        <p:nvPicPr>
          <p:cNvPr id="6146" name="Picture 2" descr="De natuur weet het toch veel beter - Harmony Center">
            <a:extLst>
              <a:ext uri="{FF2B5EF4-FFF2-40B4-BE49-F238E27FC236}">
                <a16:creationId xmlns:a16="http://schemas.microsoft.com/office/drawing/2014/main" id="{5633F13D-C71E-68E4-6673-EBC6B1333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589"/>
          <a:stretch/>
        </p:blipFill>
        <p:spPr bwMode="auto">
          <a:xfrm>
            <a:off x="6175377" y="1172767"/>
            <a:ext cx="6016622" cy="3899296"/>
          </a:xfrm>
          <a:prstGeom prst="rect">
            <a:avLst/>
          </a:prstGeom>
          <a:solidFill>
            <a:srgbClr val="FFFFFF"/>
          </a:solidFill>
        </p:spPr>
      </p:pic>
      <p:sp>
        <p:nvSpPr>
          <p:cNvPr id="6151" name="Text Placeholder 7">
            <a:extLst>
              <a:ext uri="{FF2B5EF4-FFF2-40B4-BE49-F238E27FC236}">
                <a16:creationId xmlns:a16="http://schemas.microsoft.com/office/drawing/2014/main" id="{BD7E42CE-94F8-C4E6-2339-368AEEA5F61A}"/>
              </a:ext>
            </a:extLst>
          </p:cNvPr>
          <p:cNvSpPr>
            <a:spLocks noGrp="1"/>
          </p:cNvSpPr>
          <p:nvPr>
            <p:ph type="body" sz="quarter" idx="15"/>
          </p:nvPr>
        </p:nvSpPr>
        <p:spPr>
          <a:xfrm>
            <a:off x="10999221" y="6308761"/>
            <a:ext cx="810000" cy="168361"/>
          </a:xfrm>
        </p:spPr>
        <p:txBody>
          <a:bodyPr/>
          <a:lstStyle/>
          <a:p>
            <a:endParaRPr lang="en-US"/>
          </a:p>
        </p:txBody>
      </p:sp>
      <p:sp>
        <p:nvSpPr>
          <p:cNvPr id="3" name="Tijdelijke aanduiding voor datum 2">
            <a:extLst>
              <a:ext uri="{FF2B5EF4-FFF2-40B4-BE49-F238E27FC236}">
                <a16:creationId xmlns:a16="http://schemas.microsoft.com/office/drawing/2014/main" id="{E14B4E47-494B-7D7E-5E65-67F9561EB26F}"/>
              </a:ext>
            </a:extLst>
          </p:cNvPr>
          <p:cNvSpPr>
            <a:spLocks noGrp="1"/>
          </p:cNvSpPr>
          <p:nvPr>
            <p:ph type="dt" sz="half" idx="10"/>
          </p:nvPr>
        </p:nvSpPr>
        <p:spPr/>
        <p:txBody>
          <a:bodyPr/>
          <a:lstStyle/>
          <a:p>
            <a:pPr>
              <a:spcAft>
                <a:spcPts val="600"/>
              </a:spcAft>
            </a:pPr>
            <a:fld id="{37BC7CD8-A649-4824-9F9C-F7DAF78B876D}" type="datetime1">
              <a:rPr lang="nl-NL" noProof="0" smtClean="0"/>
              <a:pPr>
                <a:spcAft>
                  <a:spcPts val="600"/>
                </a:spcAft>
              </a:pPr>
              <a:t>24-6-2022</a:t>
            </a:fld>
            <a:endParaRPr lang="nl-NL" noProof="0"/>
          </a:p>
        </p:txBody>
      </p:sp>
      <p:pic>
        <p:nvPicPr>
          <p:cNvPr id="6148" name="Picture 4" descr="Blauwwier (cyanobacterie) | Leefmilieu Brussel">
            <a:extLst>
              <a:ext uri="{FF2B5EF4-FFF2-40B4-BE49-F238E27FC236}">
                <a16:creationId xmlns:a16="http://schemas.microsoft.com/office/drawing/2014/main" id="{97747DA2-CDDA-782D-0EB0-AD7CA266E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999" y="-99319"/>
            <a:ext cx="5296057" cy="70566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ele plomp - Nuphar lutea">
            <a:extLst>
              <a:ext uri="{FF2B5EF4-FFF2-40B4-BE49-F238E27FC236}">
                <a16:creationId xmlns:a16="http://schemas.microsoft.com/office/drawing/2014/main" id="{3F5E3FAF-C415-5C3B-E2CA-164A5AF54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1192" y="215929"/>
            <a:ext cx="6381329" cy="63813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root blaasjeskruid - Wikipedia">
            <a:extLst>
              <a:ext uri="{FF2B5EF4-FFF2-40B4-BE49-F238E27FC236}">
                <a16:creationId xmlns:a16="http://schemas.microsoft.com/office/drawing/2014/main" id="{DCD79060-79D8-06AD-96CD-C798A4B95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933" y="751301"/>
            <a:ext cx="7260647" cy="54454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tratiotes aloides - Krabbescheer: bloei, blad, vermeerderen, standplaats">
            <a:extLst>
              <a:ext uri="{FF2B5EF4-FFF2-40B4-BE49-F238E27FC236}">
                <a16:creationId xmlns:a16="http://schemas.microsoft.com/office/drawing/2014/main" id="{CCB58AFD-A2D5-88A8-A807-A520DA114E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33" r="15052"/>
          <a:stretch/>
        </p:blipFill>
        <p:spPr bwMode="auto">
          <a:xfrm>
            <a:off x="6502068" y="-268902"/>
            <a:ext cx="6319836"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Flora van Nederland: Kikkerbeet - Hydrocharis morsus-ranae">
            <a:extLst>
              <a:ext uri="{FF2B5EF4-FFF2-40B4-BE49-F238E27FC236}">
                <a16:creationId xmlns:a16="http://schemas.microsoft.com/office/drawing/2014/main" id="{D9C23B99-C7A7-BCBD-AA98-A1D62DDE47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63" r="15797"/>
          <a:stretch/>
        </p:blipFill>
        <p:spPr bwMode="auto">
          <a:xfrm>
            <a:off x="6492804" y="-172662"/>
            <a:ext cx="7002070" cy="712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28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1000"/>
                                        <p:tgtEl>
                                          <p:spTgt spid="6146"/>
                                        </p:tgtEl>
                                      </p:cBhvr>
                                    </p:animEffect>
                                    <p:anim calcmode="lin" valueType="num">
                                      <p:cBhvr>
                                        <p:cTn id="20" dur="1000" fill="hold"/>
                                        <p:tgtEl>
                                          <p:spTgt spid="6146"/>
                                        </p:tgtEl>
                                        <p:attrNameLst>
                                          <p:attrName>ppt_x</p:attrName>
                                        </p:attrNameLst>
                                      </p:cBhvr>
                                      <p:tavLst>
                                        <p:tav tm="0">
                                          <p:val>
                                            <p:strVal val="#ppt_x"/>
                                          </p:val>
                                        </p:tav>
                                        <p:tav tm="100000">
                                          <p:val>
                                            <p:strVal val="#ppt_x"/>
                                          </p:val>
                                        </p:tav>
                                      </p:tavLst>
                                    </p:anim>
                                    <p:anim calcmode="lin" valueType="num">
                                      <p:cBhvr>
                                        <p:cTn id="2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148"/>
                                        </p:tgtEl>
                                        <p:attrNameLst>
                                          <p:attrName>style.visibility</p:attrName>
                                        </p:attrNameLst>
                                      </p:cBhvr>
                                      <p:to>
                                        <p:strVal val="visible"/>
                                      </p:to>
                                    </p:set>
                                    <p:animEffect transition="in" filter="fade">
                                      <p:cBhvr>
                                        <p:cTn id="33" dur="1000"/>
                                        <p:tgtEl>
                                          <p:spTgt spid="6148"/>
                                        </p:tgtEl>
                                      </p:cBhvr>
                                    </p:animEffect>
                                    <p:anim calcmode="lin" valueType="num">
                                      <p:cBhvr>
                                        <p:cTn id="34" dur="1000" fill="hold"/>
                                        <p:tgtEl>
                                          <p:spTgt spid="6148"/>
                                        </p:tgtEl>
                                        <p:attrNameLst>
                                          <p:attrName>ppt_x</p:attrName>
                                        </p:attrNameLst>
                                      </p:cBhvr>
                                      <p:tavLst>
                                        <p:tav tm="0">
                                          <p:val>
                                            <p:strVal val="#ppt_x"/>
                                          </p:val>
                                        </p:tav>
                                        <p:tav tm="100000">
                                          <p:val>
                                            <p:strVal val="#ppt_x"/>
                                          </p:val>
                                        </p:tav>
                                      </p:tavLst>
                                    </p:anim>
                                    <p:anim calcmode="lin" valueType="num">
                                      <p:cBhvr>
                                        <p:cTn id="35"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150"/>
                                        </p:tgtEl>
                                        <p:attrNameLst>
                                          <p:attrName>style.visibility</p:attrName>
                                        </p:attrNameLst>
                                      </p:cBhvr>
                                      <p:to>
                                        <p:strVal val="visible"/>
                                      </p:to>
                                    </p:set>
                                    <p:animEffect transition="in" filter="fade">
                                      <p:cBhvr>
                                        <p:cTn id="40" dur="1000"/>
                                        <p:tgtEl>
                                          <p:spTgt spid="6150"/>
                                        </p:tgtEl>
                                      </p:cBhvr>
                                    </p:animEffect>
                                    <p:anim calcmode="lin" valueType="num">
                                      <p:cBhvr>
                                        <p:cTn id="41" dur="1000" fill="hold"/>
                                        <p:tgtEl>
                                          <p:spTgt spid="6150"/>
                                        </p:tgtEl>
                                        <p:attrNameLst>
                                          <p:attrName>ppt_x</p:attrName>
                                        </p:attrNameLst>
                                      </p:cBhvr>
                                      <p:tavLst>
                                        <p:tav tm="0">
                                          <p:val>
                                            <p:strVal val="#ppt_x"/>
                                          </p:val>
                                        </p:tav>
                                        <p:tav tm="100000">
                                          <p:val>
                                            <p:strVal val="#ppt_x"/>
                                          </p:val>
                                        </p:tav>
                                      </p:tavLst>
                                    </p:anim>
                                    <p:anim calcmode="lin" valueType="num">
                                      <p:cBhvr>
                                        <p:cTn id="42"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1000"/>
                                        <p:tgtEl>
                                          <p:spTgt spid="6">
                                            <p:txEl>
                                              <p:pRg st="5" end="5"/>
                                            </p:txEl>
                                          </p:spTgt>
                                        </p:tgtEl>
                                      </p:cBhvr>
                                    </p:animEffect>
                                    <p:anim calcmode="lin" valueType="num">
                                      <p:cBhvr>
                                        <p:cTn id="4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fade">
                                      <p:cBhvr>
                                        <p:cTn id="52" dur="1000"/>
                                        <p:tgtEl>
                                          <p:spTgt spid="6">
                                            <p:txEl>
                                              <p:pRg st="6" end="6"/>
                                            </p:txEl>
                                          </p:spTgt>
                                        </p:tgtEl>
                                      </p:cBhvr>
                                    </p:animEffect>
                                    <p:anim calcmode="lin" valueType="num">
                                      <p:cBhvr>
                                        <p:cTn id="5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fade">
                                      <p:cBhvr>
                                        <p:cTn id="59" dur="1000"/>
                                        <p:tgtEl>
                                          <p:spTgt spid="6152"/>
                                        </p:tgtEl>
                                      </p:cBhvr>
                                    </p:animEffect>
                                    <p:anim calcmode="lin" valueType="num">
                                      <p:cBhvr>
                                        <p:cTn id="60" dur="1000" fill="hold"/>
                                        <p:tgtEl>
                                          <p:spTgt spid="6152"/>
                                        </p:tgtEl>
                                        <p:attrNameLst>
                                          <p:attrName>ppt_x</p:attrName>
                                        </p:attrNameLst>
                                      </p:cBhvr>
                                      <p:tavLst>
                                        <p:tav tm="0">
                                          <p:val>
                                            <p:strVal val="#ppt_x"/>
                                          </p:val>
                                        </p:tav>
                                        <p:tav tm="100000">
                                          <p:val>
                                            <p:strVal val="#ppt_x"/>
                                          </p:val>
                                        </p:tav>
                                      </p:tavLst>
                                    </p:anim>
                                    <p:anim calcmode="lin" valueType="num">
                                      <p:cBhvr>
                                        <p:cTn id="61"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1000"/>
                                        <p:tgtEl>
                                          <p:spTgt spid="6">
                                            <p:txEl>
                                              <p:pRg st="7" end="7"/>
                                            </p:txEl>
                                          </p:spTgt>
                                        </p:tgtEl>
                                      </p:cBhvr>
                                    </p:animEffect>
                                    <p:anim calcmode="lin" valueType="num">
                                      <p:cBhvr>
                                        <p:cTn id="6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6">
                                            <p:txEl>
                                              <p:pRg st="8" end="8"/>
                                            </p:txEl>
                                          </p:spTgt>
                                        </p:tgtEl>
                                        <p:attrNameLst>
                                          <p:attrName>style.visibility</p:attrName>
                                        </p:attrNameLst>
                                      </p:cBhvr>
                                      <p:to>
                                        <p:strVal val="visible"/>
                                      </p:to>
                                    </p:set>
                                    <p:animEffect transition="in" filter="fade">
                                      <p:cBhvr>
                                        <p:cTn id="71" dur="1000"/>
                                        <p:tgtEl>
                                          <p:spTgt spid="6">
                                            <p:txEl>
                                              <p:pRg st="8" end="8"/>
                                            </p:txEl>
                                          </p:spTgt>
                                        </p:tgtEl>
                                      </p:cBhvr>
                                    </p:animEffect>
                                    <p:anim calcmode="lin" valueType="num">
                                      <p:cBhvr>
                                        <p:cTn id="7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6156"/>
                                        </p:tgtEl>
                                        <p:attrNameLst>
                                          <p:attrName>style.visibility</p:attrName>
                                        </p:attrNameLst>
                                      </p:cBhvr>
                                      <p:to>
                                        <p:strVal val="visible"/>
                                      </p:to>
                                    </p:set>
                                    <p:animEffect transition="in" filter="fade">
                                      <p:cBhvr>
                                        <p:cTn id="85" dur="1000"/>
                                        <p:tgtEl>
                                          <p:spTgt spid="6156"/>
                                        </p:tgtEl>
                                      </p:cBhvr>
                                    </p:animEffect>
                                    <p:anim calcmode="lin" valueType="num">
                                      <p:cBhvr>
                                        <p:cTn id="86" dur="1000" fill="hold"/>
                                        <p:tgtEl>
                                          <p:spTgt spid="6156"/>
                                        </p:tgtEl>
                                        <p:attrNameLst>
                                          <p:attrName>ppt_x</p:attrName>
                                        </p:attrNameLst>
                                      </p:cBhvr>
                                      <p:tavLst>
                                        <p:tav tm="0">
                                          <p:val>
                                            <p:strVal val="#ppt_x"/>
                                          </p:val>
                                        </p:tav>
                                        <p:tav tm="100000">
                                          <p:val>
                                            <p:strVal val="#ppt_x"/>
                                          </p:val>
                                        </p:tav>
                                      </p:tavLst>
                                    </p:anim>
                                    <p:anim calcmode="lin" valueType="num">
                                      <p:cBhvr>
                                        <p:cTn id="87"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a:t>Trede 8 </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0835786" cy="4419599"/>
          </a:xfrm>
        </p:spPr>
        <p:txBody>
          <a:bodyPr/>
          <a:lstStyle/>
          <a:p>
            <a:pPr marL="0" indent="0">
              <a:buNone/>
            </a:pPr>
            <a:r>
              <a:rPr lang="nl-NL" sz="1800">
                <a:effectLst/>
                <a:latin typeface="Arial" panose="020B0604020202020204" pitchFamily="34" charset="0"/>
                <a:ea typeface="Calibri" panose="020F0502020204030204" pitchFamily="34" charset="0"/>
                <a:cs typeface="Arial" panose="020B0604020202020204" pitchFamily="34" charset="0"/>
              </a:rPr>
              <a:t>We gaan in deze trede een plan van aanpak maken voor het onderzoek naar aantastingen van de volgende natuurtypen: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Bossen op zandgronden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Heiden, vennen en hoogvenen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Beekdalen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Laagveenmoerassen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Duinen en stuifzanden</a:t>
            </a:r>
          </a:p>
          <a:p>
            <a:pPr marL="0" indent="0">
              <a:buNone/>
            </a:pPr>
            <a:br>
              <a:rPr lang="nl-NL">
                <a:latin typeface="Arial" panose="020B0604020202020204" pitchFamily="34" charset="0"/>
                <a:ea typeface="Calibri" panose="020F0502020204030204" pitchFamily="34" charset="0"/>
                <a:cs typeface="Arial" panose="020B0604020202020204" pitchFamily="34" charset="0"/>
              </a:rPr>
            </a:br>
            <a:r>
              <a:rPr lang="nl-NL">
                <a:latin typeface="Arial" panose="020B0604020202020204" pitchFamily="34" charset="0"/>
                <a:ea typeface="Calibri" panose="020F0502020204030204" pitchFamily="34" charset="0"/>
                <a:cs typeface="Arial" panose="020B0604020202020204" pitchFamily="34" charset="0"/>
              </a:rPr>
              <a:t>J</a:t>
            </a:r>
            <a:r>
              <a:rPr lang="nl-NL" sz="1800">
                <a:effectLst/>
                <a:latin typeface="Arial" panose="020B0604020202020204" pitchFamily="34" charset="0"/>
                <a:ea typeface="Calibri" panose="020F0502020204030204" pitchFamily="34" charset="0"/>
                <a:cs typeface="Arial" panose="020B0604020202020204" pitchFamily="34" charset="0"/>
              </a:rPr>
              <a:t>e vindt hierover veel informatie in de readerdelen van de theoriebundel “Milieu van de Natuur”. Deze kun je raadplegen om de invloed van de aantastingen op de kernbegrippen te vinden. Ook tref je hier informatie over de belangrijkste aantastingen.</a:t>
            </a:r>
            <a:br>
              <a:rPr lang="nl-NL" sz="1800">
                <a:effectLst/>
                <a:latin typeface="Arial" panose="020B0604020202020204" pitchFamily="34" charset="0"/>
                <a:ea typeface="Calibri" panose="020F0502020204030204" pitchFamily="34" charset="0"/>
                <a:cs typeface="Arial" panose="020B0604020202020204" pitchFamily="34" charset="0"/>
              </a:rPr>
            </a:br>
            <a:br>
              <a:rPr lang="nl-NL" sz="1800">
                <a:effectLst/>
                <a:latin typeface="Arial" panose="020B0604020202020204" pitchFamily="34" charset="0"/>
                <a:ea typeface="Calibri" panose="020F0502020204030204" pitchFamily="34" charset="0"/>
                <a:cs typeface="Arial" panose="020B0604020202020204" pitchFamily="34" charset="0"/>
              </a:rPr>
            </a:br>
            <a:br>
              <a:rPr lang="nl-NL" sz="1800">
                <a:effectLst/>
                <a:latin typeface="Arial" panose="020B0604020202020204" pitchFamily="34" charset="0"/>
                <a:ea typeface="Calibri" panose="020F0502020204030204" pitchFamily="34" charset="0"/>
                <a:cs typeface="Arial" panose="020B0604020202020204" pitchFamily="34" charset="0"/>
              </a:rPr>
            </a:br>
            <a:endParaRPr lang="nl-NL" sz="180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nl-NL"/>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17</a:t>
            </a:fld>
            <a:endParaRPr lang="nl-NL" noProof="0"/>
          </a:p>
        </p:txBody>
      </p:sp>
      <p:pic>
        <p:nvPicPr>
          <p:cNvPr id="11" name="Graphic 10" descr="Boom met wortels met effen opvulling">
            <a:hlinkClick r:id="rId2"/>
            <a:extLst>
              <a:ext uri="{FF2B5EF4-FFF2-40B4-BE49-F238E27FC236}">
                <a16:creationId xmlns:a16="http://schemas.microsoft.com/office/drawing/2014/main" id="{04F7AA5D-FCDD-25D1-D8E1-51CBF015B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5422" y="4271465"/>
            <a:ext cx="2053705" cy="2053705"/>
          </a:xfrm>
          <a:prstGeom prst="rect">
            <a:avLst/>
          </a:prstGeom>
        </p:spPr>
      </p:pic>
    </p:spTree>
    <p:extLst>
      <p:ext uri="{BB962C8B-B14F-4D97-AF65-F5344CB8AC3E}">
        <p14:creationId xmlns:p14="http://schemas.microsoft.com/office/powerpoint/2010/main" val="207210509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95812-7C9F-6641-B2F4-1706F3ABA712}"/>
              </a:ext>
            </a:extLst>
          </p:cNvPr>
          <p:cNvSpPr>
            <a:spLocks noGrp="1"/>
          </p:cNvSpPr>
          <p:nvPr>
            <p:ph type="title"/>
          </p:nvPr>
        </p:nvSpPr>
        <p:spPr>
          <a:xfrm>
            <a:off x="6175377" y="296863"/>
            <a:ext cx="5638799" cy="1160403"/>
          </a:xfrm>
        </p:spPr>
        <p:txBody>
          <a:bodyPr anchor="t">
            <a:normAutofit/>
          </a:bodyPr>
          <a:lstStyle/>
          <a:p>
            <a:r>
              <a:rPr lang="nl-NL" dirty="0" err="1"/>
              <a:t>Verbraseming</a:t>
            </a:r>
            <a:endParaRPr lang="en-US" dirty="0"/>
          </a:p>
        </p:txBody>
      </p:sp>
      <p:sp>
        <p:nvSpPr>
          <p:cNvPr id="4" name="Tijdelijke aanduiding voor voettekst 3">
            <a:extLst>
              <a:ext uri="{FF2B5EF4-FFF2-40B4-BE49-F238E27FC236}">
                <a16:creationId xmlns:a16="http://schemas.microsoft.com/office/drawing/2014/main" id="{D9849841-95CB-E0EE-88C5-478EDE0176CC}"/>
              </a:ext>
            </a:extLst>
          </p:cNvPr>
          <p:cNvSpPr>
            <a:spLocks noGrp="1"/>
          </p:cNvSpPr>
          <p:nvPr>
            <p:ph type="ftr" sz="quarter" idx="11"/>
          </p:nvPr>
        </p:nvSpPr>
        <p:spPr>
          <a:xfrm>
            <a:off x="720568" y="6325170"/>
            <a:ext cx="5296057" cy="216000"/>
          </a:xfrm>
        </p:spPr>
        <p:txBody>
          <a:bodyPr anchor="t">
            <a:normAutofit/>
          </a:bodyPr>
          <a:lstStyle/>
          <a:p>
            <a:pPr>
              <a:spcAft>
                <a:spcPts val="600"/>
              </a:spcAft>
            </a:pPr>
            <a:r>
              <a:rPr lang="nl-NL" noProof="0"/>
              <a:t>Onderwerp van de presentatie</a:t>
            </a:r>
          </a:p>
        </p:txBody>
      </p:sp>
      <p:sp>
        <p:nvSpPr>
          <p:cNvPr id="5" name="Tijdelijke aanduiding voor dianummer 4">
            <a:extLst>
              <a:ext uri="{FF2B5EF4-FFF2-40B4-BE49-F238E27FC236}">
                <a16:creationId xmlns:a16="http://schemas.microsoft.com/office/drawing/2014/main" id="{6F0920FD-7427-BB8F-CA2B-AEC3FCAFFA01}"/>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18</a:t>
            </a:fld>
            <a:endParaRPr lang="nl-NL" noProof="0"/>
          </a:p>
        </p:txBody>
      </p:sp>
      <p:sp>
        <p:nvSpPr>
          <p:cNvPr id="6" name="Tijdelijke aanduiding voor tekst 5">
            <a:extLst>
              <a:ext uri="{FF2B5EF4-FFF2-40B4-BE49-F238E27FC236}">
                <a16:creationId xmlns:a16="http://schemas.microsoft.com/office/drawing/2014/main" id="{F3323CBF-F498-F0B2-9028-10875BA6BD01}"/>
              </a:ext>
            </a:extLst>
          </p:cNvPr>
          <p:cNvSpPr>
            <a:spLocks noGrp="1"/>
          </p:cNvSpPr>
          <p:nvPr>
            <p:ph type="body" sz="quarter" idx="13"/>
          </p:nvPr>
        </p:nvSpPr>
        <p:spPr>
          <a:xfrm>
            <a:off x="6175377" y="1709738"/>
            <a:ext cx="5645150" cy="4419599"/>
          </a:xfrm>
        </p:spPr>
        <p:txBody>
          <a:bodyPr>
            <a:normAutofit/>
          </a:bodyPr>
          <a:lstStyle/>
          <a:p>
            <a:pPr>
              <a:spcAft>
                <a:spcPts val="600"/>
              </a:spcAft>
            </a:pPr>
            <a:r>
              <a:rPr lang="nl-NL" sz="2400"/>
              <a:t>Vooral </a:t>
            </a:r>
            <a:r>
              <a:rPr lang="nl-NL" sz="2400" err="1"/>
              <a:t>juniniel</a:t>
            </a:r>
            <a:r>
              <a:rPr lang="nl-NL" sz="2400"/>
              <a:t> veel dierlijk plankton</a:t>
            </a:r>
          </a:p>
          <a:p>
            <a:pPr>
              <a:spcAft>
                <a:spcPts val="600"/>
              </a:spcAft>
            </a:pPr>
            <a:r>
              <a:rPr lang="nl-NL" sz="2400"/>
              <a:t>Grote daling watervlooien</a:t>
            </a:r>
          </a:p>
          <a:p>
            <a:pPr>
              <a:spcAft>
                <a:spcPts val="600"/>
              </a:spcAft>
            </a:pPr>
            <a:r>
              <a:rPr lang="nl-NL" sz="2400"/>
              <a:t>Explosieve groei in algen</a:t>
            </a:r>
            <a:endParaRPr lang="en-US" sz="2400"/>
          </a:p>
        </p:txBody>
      </p:sp>
      <p:pic>
        <p:nvPicPr>
          <p:cNvPr id="7170" name="Picture 2" descr="Coalitie Blauwe Hart Natuurlijk">
            <a:extLst>
              <a:ext uri="{FF2B5EF4-FFF2-40B4-BE49-F238E27FC236}">
                <a16:creationId xmlns:a16="http://schemas.microsoft.com/office/drawing/2014/main" id="{A935A534-5C73-E264-64EC-B84712638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7" r="21924"/>
          <a:stretch/>
        </p:blipFill>
        <p:spPr bwMode="auto">
          <a:xfrm>
            <a:off x="20" y="10"/>
            <a:ext cx="6016602" cy="6857990"/>
          </a:xfrm>
          <a:prstGeom prst="rect">
            <a:avLst/>
          </a:prstGeom>
          <a:solidFill>
            <a:srgbClr val="FFFFFF"/>
          </a:solidFill>
        </p:spPr>
      </p:pic>
      <p:sp>
        <p:nvSpPr>
          <p:cNvPr id="3" name="Tijdelijke aanduiding voor datum 2">
            <a:extLst>
              <a:ext uri="{FF2B5EF4-FFF2-40B4-BE49-F238E27FC236}">
                <a16:creationId xmlns:a16="http://schemas.microsoft.com/office/drawing/2014/main" id="{F3CC23FE-99CD-73B0-17FB-F10F5DF41920}"/>
              </a:ext>
            </a:extLst>
          </p:cNvPr>
          <p:cNvSpPr>
            <a:spLocks noGrp="1"/>
          </p:cNvSpPr>
          <p:nvPr>
            <p:ph type="dt" sz="half" idx="10"/>
          </p:nvPr>
        </p:nvSpPr>
        <p:spPr/>
        <p:txBody>
          <a:bodyPr/>
          <a:lstStyle/>
          <a:p>
            <a:pPr>
              <a:spcAft>
                <a:spcPts val="600"/>
              </a:spcAft>
            </a:pPr>
            <a:fld id="{4EEB38DD-7B9B-4187-B15F-CA706FB7F2BF}" type="datetime1">
              <a:rPr lang="nl-NL" noProof="0" smtClean="0"/>
              <a:pPr>
                <a:spcAft>
                  <a:spcPts val="600"/>
                </a:spcAft>
              </a:pPr>
              <a:t>24-6-2022</a:t>
            </a:fld>
            <a:endParaRPr lang="nl-NL" noProof="0"/>
          </a:p>
        </p:txBody>
      </p:sp>
    </p:spTree>
    <p:extLst>
      <p:ext uri="{BB962C8B-B14F-4D97-AF65-F5344CB8AC3E}">
        <p14:creationId xmlns:p14="http://schemas.microsoft.com/office/powerpoint/2010/main" val="363080611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B258D-D6CB-F1C2-4505-DD13337DE730}"/>
              </a:ext>
            </a:extLst>
          </p:cNvPr>
          <p:cNvSpPr>
            <a:spLocks noGrp="1"/>
          </p:cNvSpPr>
          <p:nvPr>
            <p:ph type="title"/>
          </p:nvPr>
        </p:nvSpPr>
        <p:spPr>
          <a:xfrm>
            <a:off x="142875" y="4847299"/>
            <a:ext cx="10563225" cy="1250698"/>
          </a:xfrm>
        </p:spPr>
        <p:txBody>
          <a:bodyPr anchor="t">
            <a:normAutofit/>
          </a:bodyPr>
          <a:lstStyle/>
          <a:p>
            <a:r>
              <a:rPr lang="nl-NL" dirty="0"/>
              <a:t>Versnippering/verkaveling</a:t>
            </a:r>
            <a:endParaRPr lang="en-US" dirty="0"/>
          </a:p>
        </p:txBody>
      </p:sp>
      <p:sp>
        <p:nvSpPr>
          <p:cNvPr id="5" name="Tijdelijke aanduiding voor dianummer 4">
            <a:extLst>
              <a:ext uri="{FF2B5EF4-FFF2-40B4-BE49-F238E27FC236}">
                <a16:creationId xmlns:a16="http://schemas.microsoft.com/office/drawing/2014/main" id="{32A3C2BC-CE7A-CD84-1433-5A610487F6CB}"/>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19</a:t>
            </a:fld>
            <a:endParaRPr lang="nl-NL" noProof="0"/>
          </a:p>
        </p:txBody>
      </p:sp>
      <p:pic>
        <p:nvPicPr>
          <p:cNvPr id="2050" name="Picture 2" descr="Verkaveling - Wikipedia">
            <a:extLst>
              <a:ext uri="{FF2B5EF4-FFF2-40B4-BE49-F238E27FC236}">
                <a16:creationId xmlns:a16="http://schemas.microsoft.com/office/drawing/2014/main" id="{06E782FF-94DF-3B7D-5CBD-EAA6FC5519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80" b="22994"/>
          <a:stretch/>
        </p:blipFill>
        <p:spPr bwMode="auto">
          <a:xfrm>
            <a:off x="20" y="10"/>
            <a:ext cx="12191979" cy="4620116"/>
          </a:xfrm>
          <a:prstGeom prst="rect">
            <a:avLst/>
          </a:prstGeom>
          <a:solidFill>
            <a:srgbClr val="FFFFFF"/>
          </a:solidFill>
        </p:spPr>
      </p:pic>
      <p:sp>
        <p:nvSpPr>
          <p:cNvPr id="3" name="Tijdelijke aanduiding voor datum 2">
            <a:extLst>
              <a:ext uri="{FF2B5EF4-FFF2-40B4-BE49-F238E27FC236}">
                <a16:creationId xmlns:a16="http://schemas.microsoft.com/office/drawing/2014/main" id="{52CAFCDF-3D3A-C33C-6827-0DAF5F6F24BC}"/>
              </a:ext>
            </a:extLst>
          </p:cNvPr>
          <p:cNvSpPr>
            <a:spLocks noGrp="1"/>
          </p:cNvSpPr>
          <p:nvPr>
            <p:ph type="dt" sz="half" idx="10"/>
          </p:nvPr>
        </p:nvSpPr>
        <p:spPr/>
        <p:txBody>
          <a:bodyPr/>
          <a:lstStyle/>
          <a:p>
            <a:pPr>
              <a:spcAft>
                <a:spcPts val="600"/>
              </a:spcAft>
            </a:pPr>
            <a:fld id="{37BC7CD8-A649-4824-9F9C-F7DAF78B876D}" type="datetime1">
              <a:rPr lang="nl-NL" noProof="0" smtClean="0"/>
              <a:pPr>
                <a:spcAft>
                  <a:spcPts val="600"/>
                </a:spcAft>
              </a:pPr>
              <a:t>24-6-2022</a:t>
            </a:fld>
            <a:endParaRPr lang="nl-NL" noProof="0"/>
          </a:p>
        </p:txBody>
      </p:sp>
    </p:spTree>
    <p:extLst>
      <p:ext uri="{BB962C8B-B14F-4D97-AF65-F5344CB8AC3E}">
        <p14:creationId xmlns:p14="http://schemas.microsoft.com/office/powerpoint/2010/main" val="14249429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a:t>Planning voor vandaag</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527448" y="1457266"/>
            <a:ext cx="11449050" cy="4419599"/>
          </a:xfrm>
        </p:spPr>
        <p:txBody>
          <a:bodyPr/>
          <a:lstStyle/>
          <a:p>
            <a:r>
              <a:rPr lang="nl-NL" sz="2400" dirty="0"/>
              <a:t>Uitleg ontstaan laagveenmoerassen</a:t>
            </a:r>
          </a:p>
          <a:p>
            <a:r>
              <a:rPr lang="nl-NL" sz="2400" dirty="0"/>
              <a:t>Presentaties trede 2</a:t>
            </a:r>
          </a:p>
          <a:p>
            <a:r>
              <a:rPr lang="nl-NL" sz="2400" dirty="0"/>
              <a:t>Uitleg ver-thema’s</a:t>
            </a:r>
          </a:p>
          <a:p>
            <a:r>
              <a:rPr lang="nl-NL" sz="2400" dirty="0"/>
              <a:t>Start werken trede 8 </a:t>
            </a:r>
          </a:p>
          <a:p>
            <a:r>
              <a:rPr lang="nl-NL" sz="2400" dirty="0"/>
              <a:t>Uitleg ver-thema’s</a:t>
            </a:r>
          </a:p>
          <a:p>
            <a:r>
              <a:rPr lang="nl-NL" sz="2400" dirty="0"/>
              <a:t>Spelletje</a:t>
            </a:r>
          </a:p>
          <a:p>
            <a:pPr marL="0" indent="0">
              <a:buNone/>
            </a:pPr>
            <a:endParaRPr lang="nl-NL" sz="2400"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2</a:t>
            </a:fld>
            <a:endParaRPr lang="nl-NL" noProof="0"/>
          </a:p>
        </p:txBody>
      </p:sp>
    </p:spTree>
    <p:extLst>
      <p:ext uri="{BB962C8B-B14F-4D97-AF65-F5344CB8AC3E}">
        <p14:creationId xmlns:p14="http://schemas.microsoft.com/office/powerpoint/2010/main" val="355708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Beheerplan</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4" y="1673779"/>
            <a:ext cx="11449050" cy="4419599"/>
          </a:xfrm>
        </p:spPr>
        <p:txBody>
          <a:bodyPr/>
          <a:lstStyle/>
          <a:p>
            <a:r>
              <a:rPr lang="nl-NL" sz="2400" dirty="0"/>
              <a:t>Tegengaan van peilverlaging</a:t>
            </a:r>
          </a:p>
          <a:p>
            <a:pPr lvl="1"/>
            <a:r>
              <a:rPr lang="nl-NL" sz="2400" dirty="0"/>
              <a:t>Of plaggen en afgraven</a:t>
            </a:r>
          </a:p>
          <a:p>
            <a:r>
              <a:rPr lang="nl-NL" sz="2400" dirty="0"/>
              <a:t>Petgaten uitgraven</a:t>
            </a:r>
          </a:p>
          <a:p>
            <a:r>
              <a:rPr lang="nl-NL" sz="2400" dirty="0"/>
              <a:t>Trilvenen ontbossen</a:t>
            </a:r>
          </a:p>
          <a:p>
            <a:r>
              <a:rPr lang="nl-NL" sz="2400" dirty="0"/>
              <a:t>Vegetatie maaien</a:t>
            </a:r>
          </a:p>
          <a:p>
            <a:r>
              <a:rPr lang="nl-NL" sz="2400" dirty="0"/>
              <a:t>Uitbaggeren</a:t>
            </a:r>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20</a:t>
            </a:fld>
            <a:endParaRPr lang="nl-NL" noProof="0"/>
          </a:p>
        </p:txBody>
      </p:sp>
      <p:pic>
        <p:nvPicPr>
          <p:cNvPr id="8194" name="Picture 2" descr="Veenmosrietlanden krijgen onderhoudsbeurt - Groningen">
            <a:extLst>
              <a:ext uri="{FF2B5EF4-FFF2-40B4-BE49-F238E27FC236}">
                <a16:creationId xmlns:a16="http://schemas.microsoft.com/office/drawing/2014/main" id="{AE84B965-E03A-3B1B-296B-F218203E2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1969251"/>
            <a:ext cx="7569200" cy="413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555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a:t>Trede 8 </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0835786" cy="4419599"/>
          </a:xfrm>
        </p:spPr>
        <p:txBody>
          <a:bodyPr/>
          <a:lstStyle/>
          <a:p>
            <a:pPr marL="0" indent="0">
              <a:buNone/>
            </a:pPr>
            <a:r>
              <a:rPr lang="nl-NL" sz="1800">
                <a:effectLst/>
                <a:latin typeface="Arial" panose="020B0604020202020204" pitchFamily="34" charset="0"/>
                <a:ea typeface="Calibri" panose="020F0502020204030204" pitchFamily="34" charset="0"/>
                <a:cs typeface="Arial" panose="020B0604020202020204" pitchFamily="34" charset="0"/>
              </a:rPr>
              <a:t>We gaan in deze trede een plan van aanpak maken voor het onderzoek naar aantastingen van de volgende natuurtypen: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Bossen op zandgronden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Heiden, vennen en hoogvenen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Beekdalen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Laagveenmoerassen</a:t>
            </a:r>
          </a:p>
          <a:p>
            <a:pPr indent="449580"/>
            <a:r>
              <a:rPr lang="nl-NL" sz="1800">
                <a:effectLst/>
                <a:latin typeface="Arial" panose="020B0604020202020204" pitchFamily="34" charset="0"/>
                <a:ea typeface="Calibri" panose="020F0502020204030204" pitchFamily="34" charset="0"/>
                <a:cs typeface="Arial" panose="020B0604020202020204" pitchFamily="34" charset="0"/>
              </a:rPr>
              <a:t>Duinen en stuifzanden</a:t>
            </a:r>
          </a:p>
          <a:p>
            <a:pPr marL="0" indent="0">
              <a:buNone/>
            </a:pPr>
            <a:br>
              <a:rPr lang="nl-NL">
                <a:latin typeface="Arial" panose="020B0604020202020204" pitchFamily="34" charset="0"/>
                <a:ea typeface="Calibri" panose="020F0502020204030204" pitchFamily="34" charset="0"/>
                <a:cs typeface="Arial" panose="020B0604020202020204" pitchFamily="34" charset="0"/>
              </a:rPr>
            </a:br>
            <a:r>
              <a:rPr lang="nl-NL">
                <a:latin typeface="Arial" panose="020B0604020202020204" pitchFamily="34" charset="0"/>
                <a:ea typeface="Calibri" panose="020F0502020204030204" pitchFamily="34" charset="0"/>
                <a:cs typeface="Arial" panose="020B0604020202020204" pitchFamily="34" charset="0"/>
              </a:rPr>
              <a:t>J</a:t>
            </a:r>
            <a:r>
              <a:rPr lang="nl-NL" sz="1800">
                <a:effectLst/>
                <a:latin typeface="Arial" panose="020B0604020202020204" pitchFamily="34" charset="0"/>
                <a:ea typeface="Calibri" panose="020F0502020204030204" pitchFamily="34" charset="0"/>
                <a:cs typeface="Arial" panose="020B0604020202020204" pitchFamily="34" charset="0"/>
              </a:rPr>
              <a:t>e vindt hierover veel informatie in de readerdelen van de theoriebundel “Milieu van de Natuur”. Deze kun je raadplegen om de invloed van de aantastingen op de kernbegrippen te vinden. Ook tref je hier informatie over de belangrijkste aantastingen.</a:t>
            </a:r>
            <a:br>
              <a:rPr lang="nl-NL" sz="1800">
                <a:effectLst/>
                <a:latin typeface="Arial" panose="020B0604020202020204" pitchFamily="34" charset="0"/>
                <a:ea typeface="Calibri" panose="020F0502020204030204" pitchFamily="34" charset="0"/>
                <a:cs typeface="Arial" panose="020B0604020202020204" pitchFamily="34" charset="0"/>
              </a:rPr>
            </a:br>
            <a:br>
              <a:rPr lang="nl-NL" sz="1800">
                <a:effectLst/>
                <a:latin typeface="Arial" panose="020B0604020202020204" pitchFamily="34" charset="0"/>
                <a:ea typeface="Calibri" panose="020F0502020204030204" pitchFamily="34" charset="0"/>
                <a:cs typeface="Arial" panose="020B0604020202020204" pitchFamily="34" charset="0"/>
              </a:rPr>
            </a:br>
            <a:br>
              <a:rPr lang="nl-NL" sz="1800">
                <a:effectLst/>
                <a:latin typeface="Arial" panose="020B0604020202020204" pitchFamily="34" charset="0"/>
                <a:ea typeface="Calibri" panose="020F0502020204030204" pitchFamily="34" charset="0"/>
                <a:cs typeface="Arial" panose="020B0604020202020204" pitchFamily="34" charset="0"/>
              </a:rPr>
            </a:br>
            <a:endParaRPr lang="nl-NL" sz="180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nl-NL"/>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21</a:t>
            </a:fld>
            <a:endParaRPr lang="nl-NL" noProof="0"/>
          </a:p>
        </p:txBody>
      </p:sp>
      <p:pic>
        <p:nvPicPr>
          <p:cNvPr id="11" name="Graphic 10" descr="Boom met wortels met effen opvulling">
            <a:hlinkClick r:id="rId2"/>
            <a:extLst>
              <a:ext uri="{FF2B5EF4-FFF2-40B4-BE49-F238E27FC236}">
                <a16:creationId xmlns:a16="http://schemas.microsoft.com/office/drawing/2014/main" id="{04F7AA5D-FCDD-25D1-D8E1-51CBF015B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5422" y="4271465"/>
            <a:ext cx="2053705" cy="2053705"/>
          </a:xfrm>
          <a:prstGeom prst="rect">
            <a:avLst/>
          </a:prstGeom>
        </p:spPr>
      </p:pic>
    </p:spTree>
    <p:extLst>
      <p:ext uri="{BB962C8B-B14F-4D97-AF65-F5344CB8AC3E}">
        <p14:creationId xmlns:p14="http://schemas.microsoft.com/office/powerpoint/2010/main" val="243251649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450EE30-6A2B-C6B1-DA4F-71460B103A4A}"/>
              </a:ext>
            </a:extLst>
          </p:cNvPr>
          <p:cNvSpPr>
            <a:spLocks noGrp="1"/>
          </p:cNvSpPr>
          <p:nvPr>
            <p:ph type="ftr" sz="quarter" idx="11"/>
          </p:nvPr>
        </p:nvSpPr>
        <p:spPr>
          <a:xfrm>
            <a:off x="720568" y="6325170"/>
            <a:ext cx="5296057" cy="216000"/>
          </a:xfrm>
        </p:spPr>
        <p:txBody>
          <a:bodyPr anchor="t">
            <a:normAutofit/>
          </a:bodyPr>
          <a:lstStyle/>
          <a:p>
            <a:pPr>
              <a:spcAft>
                <a:spcPts val="600"/>
              </a:spcAft>
            </a:pPr>
            <a:r>
              <a:rPr lang="nl-NL" noProof="0"/>
              <a:t>Onderwerp van de presentatie</a:t>
            </a:r>
          </a:p>
        </p:txBody>
      </p:sp>
      <p:sp>
        <p:nvSpPr>
          <p:cNvPr id="6" name="Tijdelijke aanduiding voor dianummer 5">
            <a:extLst>
              <a:ext uri="{FF2B5EF4-FFF2-40B4-BE49-F238E27FC236}">
                <a16:creationId xmlns:a16="http://schemas.microsoft.com/office/drawing/2014/main" id="{AD9BC9E1-6D52-4741-1ECF-888CDEE1736D}"/>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22</a:t>
            </a:fld>
            <a:endParaRPr lang="nl-NL" noProof="0"/>
          </a:p>
        </p:txBody>
      </p:sp>
      <p:pic>
        <p:nvPicPr>
          <p:cNvPr id="9218" name="Picture 2" descr="Het trilveen bloeit weer in het Naardermeer, en dat is goed nieuws">
            <a:extLst>
              <a:ext uri="{FF2B5EF4-FFF2-40B4-BE49-F238E27FC236}">
                <a16:creationId xmlns:a16="http://schemas.microsoft.com/office/drawing/2014/main" id="{A6BEF23C-5763-5E8F-7436-17E420B83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26" b="31240"/>
          <a:stretch/>
        </p:blipFill>
        <p:spPr bwMode="auto">
          <a:xfrm>
            <a:off x="371474" y="1128713"/>
            <a:ext cx="11437745" cy="3430587"/>
          </a:xfrm>
          <a:prstGeom prst="rect">
            <a:avLst/>
          </a:prstGeom>
          <a:solidFill>
            <a:srgbClr val="FFFFFF"/>
          </a:solidFill>
        </p:spPr>
      </p:pic>
      <p:sp>
        <p:nvSpPr>
          <p:cNvPr id="3" name="Tijdelijke aanduiding voor inhoud 2">
            <a:extLst>
              <a:ext uri="{FF2B5EF4-FFF2-40B4-BE49-F238E27FC236}">
                <a16:creationId xmlns:a16="http://schemas.microsoft.com/office/drawing/2014/main" id="{371661AD-AF1E-C17B-E34C-C4CF844B7DD9}"/>
              </a:ext>
            </a:extLst>
          </p:cNvPr>
          <p:cNvSpPr>
            <a:spLocks noGrp="1"/>
          </p:cNvSpPr>
          <p:nvPr>
            <p:ph type="body" sz="quarter" idx="13"/>
          </p:nvPr>
        </p:nvSpPr>
        <p:spPr>
          <a:xfrm>
            <a:off x="371475" y="4721300"/>
            <a:ext cx="11437745" cy="1408037"/>
          </a:xfrm>
        </p:spPr>
        <p:txBody>
          <a:bodyPr>
            <a:normAutofit fontScale="92500" lnSpcReduction="20000"/>
          </a:bodyPr>
          <a:lstStyle/>
          <a:p>
            <a:pPr>
              <a:spcAft>
                <a:spcPts val="600"/>
              </a:spcAft>
            </a:pPr>
            <a:r>
              <a:rPr lang="nl-NL" sz="2400" dirty="0"/>
              <a:t>Monitoring </a:t>
            </a:r>
          </a:p>
          <a:p>
            <a:pPr>
              <a:spcAft>
                <a:spcPts val="600"/>
              </a:spcAft>
            </a:pPr>
            <a:r>
              <a:rPr lang="nl-NL" sz="2400" dirty="0"/>
              <a:t>Beheerplannen</a:t>
            </a:r>
          </a:p>
          <a:p>
            <a:pPr>
              <a:spcAft>
                <a:spcPts val="600"/>
              </a:spcAft>
            </a:pPr>
            <a:r>
              <a:rPr lang="nl-NL" sz="2400" dirty="0"/>
              <a:t>Beheren</a:t>
            </a:r>
          </a:p>
          <a:p>
            <a:pPr>
              <a:spcAft>
                <a:spcPts val="600"/>
              </a:spcAft>
            </a:pPr>
            <a:endParaRPr lang="nl-NL" sz="2400" dirty="0"/>
          </a:p>
          <a:p>
            <a:pPr>
              <a:spcAft>
                <a:spcPts val="600"/>
              </a:spcAft>
            </a:pPr>
            <a:r>
              <a:rPr lang="nl-NL" sz="2400" dirty="0"/>
              <a:t>Onderzoeksvragen</a:t>
            </a:r>
          </a:p>
          <a:p>
            <a:pPr lvl="1">
              <a:spcAft>
                <a:spcPts val="600"/>
              </a:spcAft>
            </a:pPr>
            <a:r>
              <a:rPr lang="nl-NL" sz="2400" dirty="0"/>
              <a:t>Werkt de beheersmaatregel uitbaggeren voor de terugkomst van de krabbenscheer in </a:t>
            </a:r>
            <a:r>
              <a:rPr lang="nl-NL" sz="2400" i="1" dirty="0"/>
              <a:t>locatie</a:t>
            </a:r>
            <a:r>
              <a:rPr lang="nl-NL" sz="2400" dirty="0"/>
              <a:t>?</a:t>
            </a:r>
            <a:endParaRPr lang="en-US" sz="2400" dirty="0"/>
          </a:p>
        </p:txBody>
      </p:sp>
      <p:sp>
        <p:nvSpPr>
          <p:cNvPr id="2" name="Titel 1">
            <a:extLst>
              <a:ext uri="{FF2B5EF4-FFF2-40B4-BE49-F238E27FC236}">
                <a16:creationId xmlns:a16="http://schemas.microsoft.com/office/drawing/2014/main" id="{8CA7CE3A-9C3A-540D-3630-836F96948BDF}"/>
              </a:ext>
            </a:extLst>
          </p:cNvPr>
          <p:cNvSpPr>
            <a:spLocks noGrp="1"/>
          </p:cNvSpPr>
          <p:nvPr>
            <p:ph type="title"/>
          </p:nvPr>
        </p:nvSpPr>
        <p:spPr>
          <a:xfrm>
            <a:off x="371476" y="296863"/>
            <a:ext cx="11437745" cy="1160403"/>
          </a:xfrm>
        </p:spPr>
        <p:txBody>
          <a:bodyPr anchor="t">
            <a:normAutofit/>
          </a:bodyPr>
          <a:lstStyle/>
          <a:p>
            <a:r>
              <a:rPr lang="nl-NL" dirty="0"/>
              <a:t>In de praktijk</a:t>
            </a:r>
            <a:endParaRPr lang="en-US" dirty="0"/>
          </a:p>
        </p:txBody>
      </p:sp>
      <p:sp>
        <p:nvSpPr>
          <p:cNvPr id="4" name="Tijdelijke aanduiding voor datum 3">
            <a:extLst>
              <a:ext uri="{FF2B5EF4-FFF2-40B4-BE49-F238E27FC236}">
                <a16:creationId xmlns:a16="http://schemas.microsoft.com/office/drawing/2014/main" id="{E5BC5A93-FDD5-5E95-A7F5-ECB8F4CB8D21}"/>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24-6-2022</a:t>
            </a:fld>
            <a:endParaRPr lang="nl-NL" noProof="0"/>
          </a:p>
        </p:txBody>
      </p:sp>
    </p:spTree>
    <p:extLst>
      <p:ext uri="{BB962C8B-B14F-4D97-AF65-F5344CB8AC3E}">
        <p14:creationId xmlns:p14="http://schemas.microsoft.com/office/powerpoint/2010/main" val="249700968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E9628-08B5-92DC-401A-6AE3443BD207}"/>
              </a:ext>
            </a:extLst>
          </p:cNvPr>
          <p:cNvSpPr>
            <a:spLocks noGrp="1"/>
          </p:cNvSpPr>
          <p:nvPr>
            <p:ph type="title"/>
          </p:nvPr>
        </p:nvSpPr>
        <p:spPr/>
        <p:txBody>
          <a:bodyPr/>
          <a:lstStyle/>
          <a:p>
            <a:r>
              <a:rPr lang="nl-NL" dirty="0"/>
              <a:t>Leerdoelen</a:t>
            </a:r>
            <a:endParaRPr lang="en-US" dirty="0"/>
          </a:p>
        </p:txBody>
      </p:sp>
      <p:sp>
        <p:nvSpPr>
          <p:cNvPr id="3" name="Tijdelijke aanduiding voor inhoud 2">
            <a:extLst>
              <a:ext uri="{FF2B5EF4-FFF2-40B4-BE49-F238E27FC236}">
                <a16:creationId xmlns:a16="http://schemas.microsoft.com/office/drawing/2014/main" id="{DA6AC984-E210-8DE7-DD69-03DC7CDBF937}"/>
              </a:ext>
            </a:extLst>
          </p:cNvPr>
          <p:cNvSpPr>
            <a:spLocks noGrp="1"/>
          </p:cNvSpPr>
          <p:nvPr>
            <p:ph idx="1"/>
          </p:nvPr>
        </p:nvSpPr>
        <p:spPr/>
        <p:txBody>
          <a:bodyPr/>
          <a:lstStyle/>
          <a:p>
            <a:r>
              <a:rPr lang="nl-NL" dirty="0"/>
              <a:t>Aan het einde van de les kan je:</a:t>
            </a:r>
          </a:p>
          <a:p>
            <a:pPr lvl="1"/>
            <a:r>
              <a:rPr lang="nl-NL" dirty="0"/>
              <a:t>Benoemen welke indicatorsoorten laagveenmoerassen heeft</a:t>
            </a:r>
          </a:p>
          <a:p>
            <a:pPr lvl="1"/>
            <a:r>
              <a:rPr lang="nl-NL" dirty="0"/>
              <a:t>Uitleggen hoe veen ontstaat</a:t>
            </a:r>
          </a:p>
          <a:p>
            <a:pPr lvl="1"/>
            <a:r>
              <a:rPr lang="nl-NL" dirty="0"/>
              <a:t>Uitleggen hoe ver-thema’s effect hebben op de laagveenmoerassen</a:t>
            </a:r>
            <a:endParaRPr lang="en-US" dirty="0"/>
          </a:p>
        </p:txBody>
      </p:sp>
      <p:sp>
        <p:nvSpPr>
          <p:cNvPr id="4" name="Tijdelijke aanduiding voor datum 3">
            <a:extLst>
              <a:ext uri="{FF2B5EF4-FFF2-40B4-BE49-F238E27FC236}">
                <a16:creationId xmlns:a16="http://schemas.microsoft.com/office/drawing/2014/main" id="{EDDDE3F4-D68C-EEFC-3E00-B5C2E8633A8E}"/>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5" name="Tijdelijke aanduiding voor voettekst 4">
            <a:extLst>
              <a:ext uri="{FF2B5EF4-FFF2-40B4-BE49-F238E27FC236}">
                <a16:creationId xmlns:a16="http://schemas.microsoft.com/office/drawing/2014/main" id="{E0410319-E180-1223-B321-18F2355A3AA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6C099D40-5C03-47C7-545B-E510A176FB89}"/>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spTree>
    <p:extLst>
      <p:ext uri="{BB962C8B-B14F-4D97-AF65-F5344CB8AC3E}">
        <p14:creationId xmlns:p14="http://schemas.microsoft.com/office/powerpoint/2010/main" val="160007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287E51A-7FD7-26F2-B732-FBDC0AADB197}"/>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4</a:t>
            </a:fld>
            <a:endParaRPr lang="nl-NL" noProof="0"/>
          </a:p>
        </p:txBody>
      </p:sp>
      <p:pic>
        <p:nvPicPr>
          <p:cNvPr id="2050" name="Picture 2" descr="Waterwinning &amp; Natuur Laagveen - Waterwinning &amp; Natuur">
            <a:extLst>
              <a:ext uri="{FF2B5EF4-FFF2-40B4-BE49-F238E27FC236}">
                <a16:creationId xmlns:a16="http://schemas.microsoft.com/office/drawing/2014/main" id="{996D8046-7ED9-2799-8207-86CF69320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6" r="-3" b="-3"/>
          <a:stretch/>
        </p:blipFill>
        <p:spPr bwMode="auto">
          <a:xfrm>
            <a:off x="4986338" y="2160333"/>
            <a:ext cx="6191250" cy="4000500"/>
          </a:xfrm>
          <a:prstGeom prst="rect">
            <a:avLst/>
          </a:prstGeom>
          <a:solidFill>
            <a:srgbClr val="FFFFFF"/>
          </a:solidFill>
        </p:spPr>
      </p:pic>
      <p:sp>
        <p:nvSpPr>
          <p:cNvPr id="3" name="Tijdelijke aanduiding voor inhoud 2">
            <a:extLst>
              <a:ext uri="{FF2B5EF4-FFF2-40B4-BE49-F238E27FC236}">
                <a16:creationId xmlns:a16="http://schemas.microsoft.com/office/drawing/2014/main" id="{E7B523A8-8F18-6A74-5199-00688C52D8BC}"/>
              </a:ext>
            </a:extLst>
          </p:cNvPr>
          <p:cNvSpPr>
            <a:spLocks noGrp="1"/>
          </p:cNvSpPr>
          <p:nvPr>
            <p:ph type="body" sz="quarter" idx="13"/>
          </p:nvPr>
        </p:nvSpPr>
        <p:spPr>
          <a:xfrm>
            <a:off x="527448" y="1564453"/>
            <a:ext cx="4823846" cy="4429125"/>
          </a:xfrm>
        </p:spPr>
        <p:txBody>
          <a:bodyPr>
            <a:normAutofit/>
          </a:bodyPr>
          <a:lstStyle/>
          <a:p>
            <a:pPr>
              <a:spcAft>
                <a:spcPts val="600"/>
              </a:spcAft>
            </a:pPr>
            <a:r>
              <a:rPr lang="nl-NL" sz="2400" dirty="0"/>
              <a:t>Parameters:</a:t>
            </a:r>
          </a:p>
          <a:p>
            <a:pPr lvl="1">
              <a:spcAft>
                <a:spcPts val="600"/>
              </a:spcAft>
            </a:pPr>
            <a:r>
              <a:rPr lang="nl-NL" sz="2400" dirty="0"/>
              <a:t>Zuur op </a:t>
            </a:r>
            <a:r>
              <a:rPr lang="nl-NL" sz="2400" dirty="0" err="1"/>
              <a:t>geisoleerde</a:t>
            </a:r>
            <a:r>
              <a:rPr lang="nl-NL" sz="2400" dirty="0"/>
              <a:t> locaties</a:t>
            </a:r>
          </a:p>
          <a:p>
            <a:pPr lvl="1">
              <a:spcAft>
                <a:spcPts val="600"/>
              </a:spcAft>
            </a:pPr>
            <a:r>
              <a:rPr lang="nl-NL" sz="2400" dirty="0"/>
              <a:t>Basisch door kwelwater</a:t>
            </a:r>
          </a:p>
          <a:p>
            <a:pPr lvl="1">
              <a:spcAft>
                <a:spcPts val="600"/>
              </a:spcAft>
            </a:pPr>
            <a:r>
              <a:rPr lang="nl-NL" sz="2400" dirty="0"/>
              <a:t>Brak door de zee</a:t>
            </a:r>
          </a:p>
          <a:p>
            <a:pPr lvl="1">
              <a:spcAft>
                <a:spcPts val="600"/>
              </a:spcAft>
            </a:pPr>
            <a:r>
              <a:rPr lang="nl-NL" sz="2400" dirty="0"/>
              <a:t>Voedselarm tot voedselrijk</a:t>
            </a:r>
          </a:p>
          <a:p>
            <a:pPr lvl="1"/>
            <a:r>
              <a:rPr lang="nl-NL" sz="2400" dirty="0"/>
              <a:t>Nat</a:t>
            </a:r>
          </a:p>
          <a:p>
            <a:pPr>
              <a:spcAft>
                <a:spcPts val="600"/>
              </a:spcAft>
            </a:pPr>
            <a:endParaRPr lang="en-US" sz="2400" dirty="0"/>
          </a:p>
        </p:txBody>
      </p:sp>
      <p:sp>
        <p:nvSpPr>
          <p:cNvPr id="2" name="Titel 1">
            <a:extLst>
              <a:ext uri="{FF2B5EF4-FFF2-40B4-BE49-F238E27FC236}">
                <a16:creationId xmlns:a16="http://schemas.microsoft.com/office/drawing/2014/main" id="{59CCA065-98AE-3749-F1B3-9A97F97A6539}"/>
              </a:ext>
            </a:extLst>
          </p:cNvPr>
          <p:cNvSpPr>
            <a:spLocks noGrp="1"/>
          </p:cNvSpPr>
          <p:nvPr>
            <p:ph type="title"/>
          </p:nvPr>
        </p:nvSpPr>
        <p:spPr>
          <a:xfrm>
            <a:off x="371476" y="239713"/>
            <a:ext cx="11437745" cy="1160403"/>
          </a:xfrm>
        </p:spPr>
        <p:txBody>
          <a:bodyPr anchor="t">
            <a:normAutofit/>
          </a:bodyPr>
          <a:lstStyle/>
          <a:p>
            <a:r>
              <a:rPr lang="nl-NL" sz="3700" dirty="0"/>
              <a:t>Laagveenmoerassen</a:t>
            </a:r>
            <a:endParaRPr lang="en-US" sz="3700" dirty="0"/>
          </a:p>
        </p:txBody>
      </p:sp>
    </p:spTree>
    <p:extLst>
      <p:ext uri="{BB962C8B-B14F-4D97-AF65-F5344CB8AC3E}">
        <p14:creationId xmlns:p14="http://schemas.microsoft.com/office/powerpoint/2010/main" val="448364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Laagveenmoerassen: </a:t>
            </a:r>
            <a:r>
              <a:rPr lang="nl-NL" b="0" dirty="0"/>
              <a:t>Ontstaan</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5</a:t>
            </a:fld>
            <a:endParaRPr lang="nl-NL" noProof="0"/>
          </a:p>
        </p:txBody>
      </p:sp>
      <p:pic>
        <p:nvPicPr>
          <p:cNvPr id="8" name="Afbeelding 7">
            <a:extLst>
              <a:ext uri="{FF2B5EF4-FFF2-40B4-BE49-F238E27FC236}">
                <a16:creationId xmlns:a16="http://schemas.microsoft.com/office/drawing/2014/main" id="{FB9F2348-FF4A-7FE4-55FB-E6DF87DF9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037467"/>
            <a:ext cx="5033420" cy="4012078"/>
          </a:xfrm>
          <a:prstGeom prst="rect">
            <a:avLst/>
          </a:prstGeom>
        </p:spPr>
      </p:pic>
      <p:pic>
        <p:nvPicPr>
          <p:cNvPr id="1026" name="Picture 2">
            <a:extLst>
              <a:ext uri="{FF2B5EF4-FFF2-40B4-BE49-F238E27FC236}">
                <a16:creationId xmlns:a16="http://schemas.microsoft.com/office/drawing/2014/main" id="{8099D7C3-F836-B4F6-866B-E47AC4652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254" y="2037467"/>
            <a:ext cx="6076909" cy="397821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3AE6D5E5-AA10-FA7E-A2BE-D7E32A751B28}"/>
              </a:ext>
            </a:extLst>
          </p:cNvPr>
          <p:cNvSpPr txBox="1"/>
          <p:nvPr/>
        </p:nvSpPr>
        <p:spPr>
          <a:xfrm>
            <a:off x="720568" y="1457266"/>
            <a:ext cx="4380070" cy="3416320"/>
          </a:xfrm>
          <a:prstGeom prst="rect">
            <a:avLst/>
          </a:prstGeom>
          <a:noFill/>
        </p:spPr>
        <p:txBody>
          <a:bodyPr wrap="square" rtlCol="0">
            <a:spAutoFit/>
          </a:bodyPr>
          <a:lstStyle/>
          <a:p>
            <a:pPr marL="342900" indent="-342900">
              <a:buFont typeface="Arial" panose="020B0604020202020204" pitchFamily="34" charset="0"/>
              <a:buChar char="•"/>
            </a:pPr>
            <a:r>
              <a:rPr lang="nl-NL" sz="2400" dirty="0"/>
              <a:t>Noordwesten </a:t>
            </a:r>
            <a:r>
              <a:rPr lang="nl-NL" sz="2400" dirty="0">
                <a:sym typeface="Wingdings" panose="05000000000000000000" pitchFamily="2" charset="2"/>
              </a:rPr>
              <a:t> invloed van zee</a:t>
            </a:r>
          </a:p>
          <a:p>
            <a:pPr marL="342900" indent="-342900">
              <a:buFont typeface="Arial" panose="020B0604020202020204" pitchFamily="34" charset="0"/>
              <a:buChar char="•"/>
            </a:pPr>
            <a:r>
              <a:rPr lang="nl-NL" sz="2400" dirty="0">
                <a:sym typeface="Wingdings" panose="05000000000000000000" pitchFamily="2" charset="2"/>
              </a:rPr>
              <a:t>Oosten  beperkte waterafvoer</a:t>
            </a:r>
          </a:p>
          <a:p>
            <a:pPr marL="342900" indent="-342900">
              <a:buFont typeface="Arial" panose="020B0604020202020204" pitchFamily="34" charset="0"/>
              <a:buChar char="•"/>
            </a:pPr>
            <a:r>
              <a:rPr lang="nl-NL" sz="2400" dirty="0">
                <a:sym typeface="Wingdings" panose="05000000000000000000" pitchFamily="2" charset="2"/>
              </a:rPr>
              <a:t>Van plaatselijke ontwatering tot grootschalige </a:t>
            </a:r>
            <a:r>
              <a:rPr lang="nl-NL" sz="2400" dirty="0" err="1">
                <a:sym typeface="Wingdings" panose="05000000000000000000" pitchFamily="2" charset="2"/>
              </a:rPr>
              <a:t>verlanding</a:t>
            </a:r>
            <a:endParaRPr lang="nl-NL" sz="2400" dirty="0">
              <a:sym typeface="Wingdings" panose="05000000000000000000" pitchFamily="2" charset="2"/>
            </a:endParaRPr>
          </a:p>
          <a:p>
            <a:pPr marL="342900" indent="-342900">
              <a:buFont typeface="Arial" panose="020B0604020202020204" pitchFamily="34" charset="0"/>
              <a:buChar char="•"/>
            </a:pPr>
            <a:r>
              <a:rPr lang="nl-NL" sz="2400" dirty="0">
                <a:sym typeface="Wingdings" panose="05000000000000000000" pitchFamily="2" charset="2"/>
              </a:rPr>
              <a:t>Intensief tot met rust laten</a:t>
            </a:r>
          </a:p>
          <a:p>
            <a:pPr marL="342900" indent="-342900">
              <a:buFont typeface="Arial" panose="020B0604020202020204" pitchFamily="34" charset="0"/>
              <a:buChar char="•"/>
            </a:pPr>
            <a:endParaRPr lang="nl-NL" sz="2400" dirty="0">
              <a:sym typeface="Wingdings" panose="05000000000000000000" pitchFamily="2" charset="2"/>
            </a:endParaRP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410945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9BB57-9DBA-1B8A-538C-3A0CD51FE7A6}"/>
              </a:ext>
            </a:extLst>
          </p:cNvPr>
          <p:cNvSpPr>
            <a:spLocks noGrp="1"/>
          </p:cNvSpPr>
          <p:nvPr>
            <p:ph type="title"/>
          </p:nvPr>
        </p:nvSpPr>
        <p:spPr/>
        <p:txBody>
          <a:bodyPr/>
          <a:lstStyle/>
          <a:p>
            <a:r>
              <a:rPr lang="nl-NL" dirty="0" err="1"/>
              <a:t>Onstaan</a:t>
            </a:r>
            <a:r>
              <a:rPr lang="nl-NL" dirty="0"/>
              <a:t> van nieuwe venen</a:t>
            </a:r>
            <a:endParaRPr lang="en-US" dirty="0"/>
          </a:p>
        </p:txBody>
      </p:sp>
      <p:sp>
        <p:nvSpPr>
          <p:cNvPr id="3" name="Tijdelijke aanduiding voor inhoud 2">
            <a:extLst>
              <a:ext uri="{FF2B5EF4-FFF2-40B4-BE49-F238E27FC236}">
                <a16:creationId xmlns:a16="http://schemas.microsoft.com/office/drawing/2014/main" id="{440B991D-DF09-F045-3C83-D4A9FD376E94}"/>
              </a:ext>
            </a:extLst>
          </p:cNvPr>
          <p:cNvSpPr>
            <a:spLocks noGrp="1"/>
          </p:cNvSpPr>
          <p:nvPr>
            <p:ph idx="1"/>
          </p:nvPr>
        </p:nvSpPr>
        <p:spPr/>
        <p:txBody>
          <a:bodyPr/>
          <a:lstStyle/>
          <a:p>
            <a:endParaRPr lang="en-US"/>
          </a:p>
        </p:txBody>
      </p:sp>
      <p:sp>
        <p:nvSpPr>
          <p:cNvPr id="4" name="Tijdelijke aanduiding voor datum 3">
            <a:extLst>
              <a:ext uri="{FF2B5EF4-FFF2-40B4-BE49-F238E27FC236}">
                <a16:creationId xmlns:a16="http://schemas.microsoft.com/office/drawing/2014/main" id="{B1F27A9F-2BE8-B000-6115-9C37B54D80AF}"/>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686491FF-3BAD-BECD-BC10-9020A828B3E9}"/>
              </a:ext>
            </a:extLst>
          </p:cNvPr>
          <p:cNvSpPr>
            <a:spLocks noGrp="1"/>
          </p:cNvSpPr>
          <p:nvPr>
            <p:ph type="sldNum" sz="quarter" idx="12"/>
          </p:nvPr>
        </p:nvSpPr>
        <p:spPr/>
        <p:txBody>
          <a:bodyPr/>
          <a:lstStyle/>
          <a:p>
            <a:fld id="{45B76B8B-DE07-48A4-9913-B57A52F2F853}" type="slidenum">
              <a:rPr lang="nl-NL" noProof="0" smtClean="0"/>
              <a:t>6</a:t>
            </a:fld>
            <a:endParaRPr lang="nl-NL" noProof="0"/>
          </a:p>
        </p:txBody>
      </p:sp>
      <p:pic>
        <p:nvPicPr>
          <p:cNvPr id="8" name="Afbeelding 7">
            <a:extLst>
              <a:ext uri="{FF2B5EF4-FFF2-40B4-BE49-F238E27FC236}">
                <a16:creationId xmlns:a16="http://schemas.microsoft.com/office/drawing/2014/main" id="{B67F5541-F5DB-45BB-4E6B-7CCF56A1757E}"/>
              </a:ext>
            </a:extLst>
          </p:cNvPr>
          <p:cNvPicPr>
            <a:picLocks noChangeAspect="1"/>
          </p:cNvPicPr>
          <p:nvPr/>
        </p:nvPicPr>
        <p:blipFill rotWithShape="1">
          <a:blip r:embed="rId3"/>
          <a:srcRect l="19218" t="28542" r="41172" b="28125"/>
          <a:stretch/>
        </p:blipFill>
        <p:spPr>
          <a:xfrm>
            <a:off x="5425491" y="1869349"/>
            <a:ext cx="6663111" cy="4100376"/>
          </a:xfrm>
          <a:prstGeom prst="rect">
            <a:avLst/>
          </a:prstGeom>
        </p:spPr>
      </p:pic>
      <p:pic>
        <p:nvPicPr>
          <p:cNvPr id="3076" name="Picture 4" descr="landschappen - Venster op de Vecht">
            <a:extLst>
              <a:ext uri="{FF2B5EF4-FFF2-40B4-BE49-F238E27FC236}">
                <a16:creationId xmlns:a16="http://schemas.microsoft.com/office/drawing/2014/main" id="{0AFF7B23-16A2-0B7F-0A3D-08D00D7A0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29" y="2324099"/>
            <a:ext cx="4652962" cy="34852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te lisdodde - Wikipedia">
            <a:extLst>
              <a:ext uri="{FF2B5EF4-FFF2-40B4-BE49-F238E27FC236}">
                <a16:creationId xmlns:a16="http://schemas.microsoft.com/office/drawing/2014/main" id="{BF54AB1C-250A-1817-985E-01351EE0B7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759" y="1546845"/>
            <a:ext cx="3248501" cy="48863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oerings waterplanten Riet (Phragmites Australis) moerasplant |  Vijverexpress.nl">
            <a:extLst>
              <a:ext uri="{FF2B5EF4-FFF2-40B4-BE49-F238E27FC236}">
                <a16:creationId xmlns:a16="http://schemas.microsoft.com/office/drawing/2014/main" id="{BA62E9D2-CB57-7A8A-017B-D9604369E4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20" y="1515318"/>
            <a:ext cx="4808438" cy="480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91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anim calcmode="lin" valueType="num">
                                      <p:cBhvr>
                                        <p:cTn id="8" dur="1000" fill="hold"/>
                                        <p:tgtEl>
                                          <p:spTgt spid="3078"/>
                                        </p:tgtEl>
                                        <p:attrNameLst>
                                          <p:attrName>ppt_x</p:attrName>
                                        </p:attrNameLst>
                                      </p:cBhvr>
                                      <p:tavLst>
                                        <p:tav tm="0">
                                          <p:val>
                                            <p:strVal val="#ppt_x"/>
                                          </p:val>
                                        </p:tav>
                                        <p:tav tm="100000">
                                          <p:val>
                                            <p:strVal val="#ppt_x"/>
                                          </p:val>
                                        </p:tav>
                                      </p:tavLst>
                                    </p:anim>
                                    <p:anim calcmode="lin" valueType="num">
                                      <p:cBhvr>
                                        <p:cTn id="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1000"/>
                                        <p:tgtEl>
                                          <p:spTgt spid="3080"/>
                                        </p:tgtEl>
                                      </p:cBhvr>
                                    </p:animEffect>
                                    <p:anim calcmode="lin" valueType="num">
                                      <p:cBhvr>
                                        <p:cTn id="15" dur="1000" fill="hold"/>
                                        <p:tgtEl>
                                          <p:spTgt spid="3080"/>
                                        </p:tgtEl>
                                        <p:attrNameLst>
                                          <p:attrName>ppt_x</p:attrName>
                                        </p:attrNameLst>
                                      </p:cBhvr>
                                      <p:tavLst>
                                        <p:tav tm="0">
                                          <p:val>
                                            <p:strVal val="#ppt_x"/>
                                          </p:val>
                                        </p:tav>
                                        <p:tav tm="100000">
                                          <p:val>
                                            <p:strVal val="#ppt_x"/>
                                          </p:val>
                                        </p:tav>
                                      </p:tavLst>
                                    </p:anim>
                                    <p:anim calcmode="lin" valueType="num">
                                      <p:cBhvr>
                                        <p:cTn id="16"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81549-748C-A57B-4795-658B0115A865}"/>
              </a:ext>
            </a:extLst>
          </p:cNvPr>
          <p:cNvSpPr>
            <a:spLocks noGrp="1"/>
          </p:cNvSpPr>
          <p:nvPr>
            <p:ph type="title"/>
          </p:nvPr>
        </p:nvSpPr>
        <p:spPr>
          <a:xfrm>
            <a:off x="371476" y="296863"/>
            <a:ext cx="5645148" cy="1160403"/>
          </a:xfrm>
        </p:spPr>
        <p:txBody>
          <a:bodyPr anchor="t">
            <a:normAutofit/>
          </a:bodyPr>
          <a:lstStyle/>
          <a:p>
            <a:r>
              <a:rPr lang="nl-NL" sz="3400"/>
              <a:t>Een goed functionerend ecosysteem	</a:t>
            </a:r>
            <a:endParaRPr lang="en-US" sz="3400"/>
          </a:p>
        </p:txBody>
      </p:sp>
      <p:sp>
        <p:nvSpPr>
          <p:cNvPr id="3" name="Tijdelijke aanduiding voor inhoud 2">
            <a:extLst>
              <a:ext uri="{FF2B5EF4-FFF2-40B4-BE49-F238E27FC236}">
                <a16:creationId xmlns:a16="http://schemas.microsoft.com/office/drawing/2014/main" id="{55F4F14A-1CC1-FBB9-A91D-F1A8A214F8A3}"/>
              </a:ext>
            </a:extLst>
          </p:cNvPr>
          <p:cNvSpPr>
            <a:spLocks noGrp="1"/>
          </p:cNvSpPr>
          <p:nvPr>
            <p:ph idx="1"/>
          </p:nvPr>
        </p:nvSpPr>
        <p:spPr>
          <a:xfrm>
            <a:off x="371475" y="1709738"/>
            <a:ext cx="5645149" cy="4419599"/>
          </a:xfrm>
        </p:spPr>
        <p:txBody>
          <a:bodyPr>
            <a:normAutofit/>
          </a:bodyPr>
          <a:lstStyle/>
          <a:p>
            <a:r>
              <a:rPr lang="nl-NL" dirty="0"/>
              <a:t>Helder, open water</a:t>
            </a:r>
          </a:p>
          <a:p>
            <a:r>
              <a:rPr lang="nl-NL" dirty="0"/>
              <a:t>Matig voedselrijk </a:t>
            </a:r>
          </a:p>
          <a:p>
            <a:r>
              <a:rPr lang="nl-NL" dirty="0"/>
              <a:t>Rustig, zeer nat</a:t>
            </a:r>
          </a:p>
          <a:p>
            <a:r>
              <a:rPr lang="nl-NL" dirty="0"/>
              <a:t>Veel kwel</a:t>
            </a:r>
          </a:p>
          <a:p>
            <a:r>
              <a:rPr lang="nl-NL" dirty="0"/>
              <a:t>Brak</a:t>
            </a:r>
            <a:endParaRPr lang="en-US" dirty="0"/>
          </a:p>
        </p:txBody>
      </p:sp>
      <p:sp>
        <p:nvSpPr>
          <p:cNvPr id="6" name="Tijdelijke aanduiding voor dianummer 5">
            <a:extLst>
              <a:ext uri="{FF2B5EF4-FFF2-40B4-BE49-F238E27FC236}">
                <a16:creationId xmlns:a16="http://schemas.microsoft.com/office/drawing/2014/main" id="{C7CC572C-CE4D-5144-FBA6-F621DDF464C5}"/>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7</a:t>
            </a:fld>
            <a:endParaRPr lang="nl-NL" noProof="0"/>
          </a:p>
        </p:txBody>
      </p:sp>
      <p:pic>
        <p:nvPicPr>
          <p:cNvPr id="3074" name="Picture 2" descr="2. Kranswieren">
            <a:extLst>
              <a:ext uri="{FF2B5EF4-FFF2-40B4-BE49-F238E27FC236}">
                <a16:creationId xmlns:a16="http://schemas.microsoft.com/office/drawing/2014/main" id="{C03D8A84-8EC2-C21C-1DE5-EF45D26742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2" r="24119" b="2"/>
          <a:stretch/>
        </p:blipFill>
        <p:spPr bwMode="auto">
          <a:xfrm>
            <a:off x="6175377" y="10"/>
            <a:ext cx="6016622" cy="6857990"/>
          </a:xfrm>
          <a:prstGeom prst="rect">
            <a:avLst/>
          </a:prstGeom>
          <a:solidFill>
            <a:srgbClr val="FFFFFF"/>
          </a:solidFill>
        </p:spPr>
      </p:pic>
      <p:sp>
        <p:nvSpPr>
          <p:cNvPr id="3079" name="Text Placeholder 7">
            <a:extLst>
              <a:ext uri="{FF2B5EF4-FFF2-40B4-BE49-F238E27FC236}">
                <a16:creationId xmlns:a16="http://schemas.microsoft.com/office/drawing/2014/main" id="{178D5C6B-EF90-A122-26E9-8901B2A10725}"/>
              </a:ext>
            </a:extLst>
          </p:cNvPr>
          <p:cNvSpPr>
            <a:spLocks noGrp="1"/>
          </p:cNvSpPr>
          <p:nvPr>
            <p:ph type="body" sz="quarter" idx="14"/>
          </p:nvPr>
        </p:nvSpPr>
        <p:spPr>
          <a:xfrm>
            <a:off x="10999221" y="6308761"/>
            <a:ext cx="810000" cy="168361"/>
          </a:xfrm>
        </p:spPr>
        <p:txBody>
          <a:bodyPr/>
          <a:lstStyle/>
          <a:p>
            <a:endParaRPr lang="en-US"/>
          </a:p>
        </p:txBody>
      </p:sp>
      <p:sp>
        <p:nvSpPr>
          <p:cNvPr id="4" name="Tijdelijke aanduiding voor datum 3">
            <a:extLst>
              <a:ext uri="{FF2B5EF4-FFF2-40B4-BE49-F238E27FC236}">
                <a16:creationId xmlns:a16="http://schemas.microsoft.com/office/drawing/2014/main" id="{07908C1E-F0F4-554A-54DB-221F697FECD4}"/>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24-6-2022</a:t>
            </a:fld>
            <a:endParaRPr lang="nl-NL" noProof="0"/>
          </a:p>
        </p:txBody>
      </p:sp>
      <p:pic>
        <p:nvPicPr>
          <p:cNvPr id="3076" name="Picture 4" descr="Stratiotes aloides - Krabbescheer: bloei, blad, vermeerderen, standplaats">
            <a:extLst>
              <a:ext uri="{FF2B5EF4-FFF2-40B4-BE49-F238E27FC236}">
                <a16:creationId xmlns:a16="http://schemas.microsoft.com/office/drawing/2014/main" id="{C0120966-CCEE-8F41-8F57-9AB9717D4F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33" r="15052"/>
          <a:stretch/>
        </p:blipFill>
        <p:spPr bwMode="auto">
          <a:xfrm>
            <a:off x="6090067" y="-41410"/>
            <a:ext cx="6319836"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te Karekiet - Acrocephalus arundinaceus - Waarneming.nl">
            <a:extLst>
              <a:ext uri="{FF2B5EF4-FFF2-40B4-BE49-F238E27FC236}">
                <a16:creationId xmlns:a16="http://schemas.microsoft.com/office/drawing/2014/main" id="{F6A90EF5-B137-BCCE-E2FC-A60DA835D4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0" r="39250"/>
          <a:stretch/>
        </p:blipFill>
        <p:spPr bwMode="auto">
          <a:xfrm>
            <a:off x="6931444" y="-2446"/>
            <a:ext cx="6016622" cy="69487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aterspitsmuis – NatuurInclusief">
            <a:extLst>
              <a:ext uri="{FF2B5EF4-FFF2-40B4-BE49-F238E27FC236}">
                <a16:creationId xmlns:a16="http://schemas.microsoft.com/office/drawing/2014/main" id="{6DCAE55A-BA4F-D510-34CA-A4D7BE8DBE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33" r="17604"/>
          <a:stretch/>
        </p:blipFill>
        <p:spPr bwMode="auto">
          <a:xfrm>
            <a:off x="6115791" y="46923"/>
            <a:ext cx="65436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root nimfkruid - Najas marina">
            <a:extLst>
              <a:ext uri="{FF2B5EF4-FFF2-40B4-BE49-F238E27FC236}">
                <a16:creationId xmlns:a16="http://schemas.microsoft.com/office/drawing/2014/main" id="{7AC0A7CE-83C3-79A2-F7DF-EAE14EDD30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146" r="5738"/>
          <a:stretch/>
        </p:blipFill>
        <p:spPr bwMode="auto">
          <a:xfrm>
            <a:off x="6115791" y="-116363"/>
            <a:ext cx="6857999" cy="703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92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Effect transition="in" filter="fade">
                                      <p:cBhvr>
                                        <p:cTn id="49" dur="1000"/>
                                        <p:tgtEl>
                                          <p:spTgt spid="3080"/>
                                        </p:tgtEl>
                                      </p:cBhvr>
                                    </p:animEffect>
                                    <p:anim calcmode="lin" valueType="num">
                                      <p:cBhvr>
                                        <p:cTn id="50" dur="1000" fill="hold"/>
                                        <p:tgtEl>
                                          <p:spTgt spid="3080"/>
                                        </p:tgtEl>
                                        <p:attrNameLst>
                                          <p:attrName>ppt_x</p:attrName>
                                        </p:attrNameLst>
                                      </p:cBhvr>
                                      <p:tavLst>
                                        <p:tav tm="0">
                                          <p:val>
                                            <p:strVal val="#ppt_x"/>
                                          </p:val>
                                        </p:tav>
                                        <p:tav tm="100000">
                                          <p:val>
                                            <p:strVal val="#ppt_x"/>
                                          </p:val>
                                        </p:tav>
                                      </p:tavLst>
                                    </p:anim>
                                    <p:anim calcmode="lin" valueType="num">
                                      <p:cBhvr>
                                        <p:cTn id="51"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1000"/>
                                        <p:tgtEl>
                                          <p:spTgt spid="3">
                                            <p:txEl>
                                              <p:pRg st="4" end="4"/>
                                            </p:txEl>
                                          </p:spTgt>
                                        </p:tgtEl>
                                      </p:cBhvr>
                                    </p:animEffect>
                                    <p:anim calcmode="lin" valueType="num">
                                      <p:cBhvr>
                                        <p:cTn id="5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088"/>
                                        </p:tgtEl>
                                        <p:attrNameLst>
                                          <p:attrName>style.visibility</p:attrName>
                                        </p:attrNameLst>
                                      </p:cBhvr>
                                      <p:to>
                                        <p:strVal val="visible"/>
                                      </p:to>
                                    </p:set>
                                    <p:animEffect transition="in" filter="fade">
                                      <p:cBhvr>
                                        <p:cTn id="63" dur="1000"/>
                                        <p:tgtEl>
                                          <p:spTgt spid="3088"/>
                                        </p:tgtEl>
                                      </p:cBhvr>
                                    </p:animEffect>
                                    <p:anim calcmode="lin" valueType="num">
                                      <p:cBhvr>
                                        <p:cTn id="64" dur="1000" fill="hold"/>
                                        <p:tgtEl>
                                          <p:spTgt spid="3088"/>
                                        </p:tgtEl>
                                        <p:attrNameLst>
                                          <p:attrName>ppt_x</p:attrName>
                                        </p:attrNameLst>
                                      </p:cBhvr>
                                      <p:tavLst>
                                        <p:tav tm="0">
                                          <p:val>
                                            <p:strVal val="#ppt_x"/>
                                          </p:val>
                                        </p:tav>
                                        <p:tav tm="100000">
                                          <p:val>
                                            <p:strVal val="#ppt_x"/>
                                          </p:val>
                                        </p:tav>
                                      </p:tavLst>
                                    </p:anim>
                                    <p:anim calcmode="lin" valueType="num">
                                      <p:cBhvr>
                                        <p:cTn id="65" dur="1000" fill="hold"/>
                                        <p:tgtEl>
                                          <p:spTgt spid="3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8</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8" name="Tijdelijke aanduiding voor inhoud 7" descr="Afbeelding met bloem, buiten, geel, plant&#10;&#10;Automatisch gegenereerde beschrijving">
            <a:extLst>
              <a:ext uri="{FF2B5EF4-FFF2-40B4-BE49-F238E27FC236}">
                <a16:creationId xmlns:a16="http://schemas.microsoft.com/office/drawing/2014/main" id="{EEE07EBD-35F2-82DD-515B-4031F5A759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9600" y="1709738"/>
            <a:ext cx="5892800" cy="4419600"/>
          </a:xfrm>
        </p:spPr>
      </p:pic>
    </p:spTree>
    <p:extLst>
      <p:ext uri="{BB962C8B-B14F-4D97-AF65-F5344CB8AC3E}">
        <p14:creationId xmlns:p14="http://schemas.microsoft.com/office/powerpoint/2010/main" val="296005715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EF89-FA58-72A7-C424-9ACDBEAF0AD2}"/>
              </a:ext>
            </a:extLst>
          </p:cNvPr>
          <p:cNvSpPr>
            <a:spLocks noGrp="1"/>
          </p:cNvSpPr>
          <p:nvPr>
            <p:ph type="title"/>
          </p:nvPr>
        </p:nvSpPr>
        <p:spPr>
          <a:xfrm>
            <a:off x="371476" y="296863"/>
            <a:ext cx="10577878" cy="1160403"/>
          </a:xfrm>
        </p:spPr>
        <p:txBody>
          <a:bodyPr/>
          <a:lstStyle/>
          <a:p>
            <a:r>
              <a:rPr lang="nl-NL" dirty="0"/>
              <a:t>Organisme? </a:t>
            </a:r>
          </a:p>
        </p:txBody>
      </p:sp>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24-6-2022</a:t>
            </a:fld>
            <a:endParaRPr lang="nl-NL" noProof="0"/>
          </a:p>
        </p:txBody>
      </p:sp>
      <p:sp>
        <p:nvSpPr>
          <p:cNvPr id="6" name="Tijdelijke aanduiding voor dianummer 5">
            <a:extLst>
              <a:ext uri="{FF2B5EF4-FFF2-40B4-BE49-F238E27FC236}">
                <a16:creationId xmlns:a16="http://schemas.microsoft.com/office/drawing/2014/main" id="{097AC33D-4212-9B4A-36FA-7ECFB8CB4CDB}"/>
              </a:ext>
            </a:extLst>
          </p:cNvPr>
          <p:cNvSpPr>
            <a:spLocks noGrp="1"/>
          </p:cNvSpPr>
          <p:nvPr>
            <p:ph type="sldNum" sz="quarter" idx="12"/>
          </p:nvPr>
        </p:nvSpPr>
        <p:spPr/>
        <p:txBody>
          <a:bodyPr/>
          <a:lstStyle/>
          <a:p>
            <a:fld id="{45B76B8B-DE07-48A4-9913-B57A52F2F853}" type="slidenum">
              <a:rPr lang="nl-NL" noProof="0" smtClean="0"/>
              <a:t>9</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Afbeelding 7" descr="Afbeelding met bloem, plant, orchidee, roze&#10;&#10;Automatisch gegenereerde beschrijving">
            <a:extLst>
              <a:ext uri="{FF2B5EF4-FFF2-40B4-BE49-F238E27FC236}">
                <a16:creationId xmlns:a16="http://schemas.microsoft.com/office/drawing/2014/main" id="{AB960500-6B24-AE33-A704-B8EFC999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1440" y="420418"/>
            <a:ext cx="4287520" cy="5877878"/>
          </a:xfrm>
          <a:prstGeom prst="rect">
            <a:avLst/>
          </a:prstGeom>
        </p:spPr>
      </p:pic>
    </p:spTree>
    <p:extLst>
      <p:ext uri="{BB962C8B-B14F-4D97-AF65-F5344CB8AC3E}">
        <p14:creationId xmlns:p14="http://schemas.microsoft.com/office/powerpoint/2010/main" val="825615065"/>
      </p:ext>
    </p:extLst>
  </p:cSld>
  <p:clrMapOvr>
    <a:masterClrMapping/>
  </p:clrMapOvr>
  <p:transition spd="slow">
    <p:push dir="u"/>
  </p:transition>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1119B704A48046A64124561FF3B3FF" ma:contentTypeVersion="14" ma:contentTypeDescription="Een nieuw document maken." ma:contentTypeScope="" ma:versionID="04c76ddd9d874370edf8feb3bde712c1">
  <xsd:schema xmlns:xsd="http://www.w3.org/2001/XMLSchema" xmlns:xs="http://www.w3.org/2001/XMLSchema" xmlns:p="http://schemas.microsoft.com/office/2006/metadata/properties" xmlns:ns2="53db1c64-d159-475e-a504-7a3da4935d8c" xmlns:ns3="4aa6b8cd-8aaf-473e-973b-57fcbd5fd695" targetNamespace="http://schemas.microsoft.com/office/2006/metadata/properties" ma:root="true" ma:fieldsID="41225b45a3a295c816ff735cda59d1fc" ns2:_="" ns3:_="">
    <xsd:import namespace="53db1c64-d159-475e-a504-7a3da4935d8c"/>
    <xsd:import namespace="4aa6b8cd-8aaf-473e-973b-57fcbd5fd6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b1c64-d159-475e-a504-7a3da4935d8c"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6b8cd-8aaf-473e-973b-57fcbd5fd6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1B2D58-936F-4BD2-8FE1-199ADA5CFC5E}">
  <ds:schemaRefs>
    <ds:schemaRef ds:uri="http://schemas.microsoft.com/sharepoint/v3/contenttype/forms"/>
  </ds:schemaRefs>
</ds:datastoreItem>
</file>

<file path=customXml/itemProps2.xml><?xml version="1.0" encoding="utf-8"?>
<ds:datastoreItem xmlns:ds="http://schemas.openxmlformats.org/officeDocument/2006/customXml" ds:itemID="{913B809E-9840-4F61-A777-0ECC9F692F13}">
  <ds:schemaRefs>
    <ds:schemaRef ds:uri="4aa6b8cd-8aaf-473e-973b-57fcbd5fd695"/>
    <ds:schemaRef ds:uri="53db1c64-d159-475e-a504-7a3da4935d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7CD2FC-0728-49A8-A001-662D9B6AC3CC}">
  <ds:schemaRefs>
    <ds:schemaRef ds:uri="4aa6b8cd-8aaf-473e-973b-57fcbd5fd695"/>
    <ds:schemaRef ds:uri="53db1c64-d159-475e-a504-7a3da4935d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Yuverta</Template>
  <TotalTime>2403</TotalTime>
  <Words>1183</Words>
  <Application>Microsoft Office PowerPoint</Application>
  <PresentationFormat>Breedbeeld</PresentationFormat>
  <Paragraphs>183</Paragraphs>
  <Slides>22</Slides>
  <Notes>13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22</vt:i4>
      </vt:variant>
    </vt:vector>
  </HeadingPairs>
  <TitlesOfParts>
    <vt:vector size="30" baseType="lpstr">
      <vt:lpstr>abobe-caslon-pro</vt:lpstr>
      <vt:lpstr>arial</vt:lpstr>
      <vt:lpstr>arial</vt:lpstr>
      <vt:lpstr>Arial Black</vt:lpstr>
      <vt:lpstr>Calibri</vt:lpstr>
      <vt:lpstr>Ubuntu Condensed</vt:lpstr>
      <vt:lpstr>Verdana</vt:lpstr>
      <vt:lpstr>Yuverta</vt:lpstr>
      <vt:lpstr>Natuurdoeltypen</vt:lpstr>
      <vt:lpstr>Planning voor vandaag</vt:lpstr>
      <vt:lpstr>Leerdoelen</vt:lpstr>
      <vt:lpstr>Laagveenmoerassen</vt:lpstr>
      <vt:lpstr>Laagveenmoerassen: Ontstaan</vt:lpstr>
      <vt:lpstr>Onstaan van nieuwe venen</vt:lpstr>
      <vt:lpstr>Een goed functionerend ecosysteem </vt:lpstr>
      <vt:lpstr>PowerPoint-presentatie</vt:lpstr>
      <vt:lpstr>Organisme? </vt:lpstr>
      <vt:lpstr>Organisme? </vt:lpstr>
      <vt:lpstr>Organisme? </vt:lpstr>
      <vt:lpstr>Organisme?</vt:lpstr>
      <vt:lpstr>Presentaties trede 2 </vt:lpstr>
      <vt:lpstr>Verdroging</vt:lpstr>
      <vt:lpstr>Verzuring</vt:lpstr>
      <vt:lpstr>Vermesting</vt:lpstr>
      <vt:lpstr>Trede 8 </vt:lpstr>
      <vt:lpstr>Verbraseming</vt:lpstr>
      <vt:lpstr>Versnippering/verkaveling</vt:lpstr>
      <vt:lpstr>Beheerplan</vt:lpstr>
      <vt:lpstr>Trede 8 </vt:lpstr>
      <vt:lpstr>In de praktijk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 Luijten</dc:creator>
  <dc:description>Template by HQ Solutions</dc:description>
  <cp:lastModifiedBy>Lonneke de Rooij</cp:lastModifiedBy>
  <cp:revision>9</cp:revision>
  <dcterms:created xsi:type="dcterms:W3CDTF">2021-03-01T11:59:21Z</dcterms:created>
  <dcterms:modified xsi:type="dcterms:W3CDTF">2022-06-24T07:21:49Z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0x010100401119B704A48046A64124561FF3B3FF</vt:lpwstr>
  </property>
</Properties>
</file>